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8"/>
  </p:notesMasterIdLst>
  <p:handoutMasterIdLst>
    <p:handoutMasterId r:id="rId59"/>
  </p:handoutMasterIdLst>
  <p:sldIdLst>
    <p:sldId id="256" r:id="rId2"/>
    <p:sldId id="333" r:id="rId3"/>
    <p:sldId id="278" r:id="rId4"/>
    <p:sldId id="272" r:id="rId5"/>
    <p:sldId id="423" r:id="rId6"/>
    <p:sldId id="276" r:id="rId7"/>
    <p:sldId id="476" r:id="rId8"/>
    <p:sldId id="477" r:id="rId9"/>
    <p:sldId id="475" r:id="rId10"/>
    <p:sldId id="291" r:id="rId11"/>
    <p:sldId id="487" r:id="rId12"/>
    <p:sldId id="492" r:id="rId13"/>
    <p:sldId id="493" r:id="rId14"/>
    <p:sldId id="285" r:id="rId15"/>
    <p:sldId id="494" r:id="rId16"/>
    <p:sldId id="259" r:id="rId17"/>
    <p:sldId id="264" r:id="rId18"/>
    <p:sldId id="289" r:id="rId19"/>
    <p:sldId id="288" r:id="rId20"/>
    <p:sldId id="505" r:id="rId21"/>
    <p:sldId id="506" r:id="rId22"/>
    <p:sldId id="507" r:id="rId23"/>
    <p:sldId id="508" r:id="rId24"/>
    <p:sldId id="453" r:id="rId25"/>
    <p:sldId id="462" r:id="rId26"/>
    <p:sldId id="463" r:id="rId27"/>
    <p:sldId id="429" r:id="rId28"/>
    <p:sldId id="497" r:id="rId29"/>
    <p:sldId id="480" r:id="rId30"/>
    <p:sldId id="262" r:id="rId31"/>
    <p:sldId id="500" r:id="rId32"/>
    <p:sldId id="504" r:id="rId33"/>
    <p:sldId id="433" r:id="rId34"/>
    <p:sldId id="434" r:id="rId35"/>
    <p:sldId id="435" r:id="rId36"/>
    <p:sldId id="436" r:id="rId37"/>
    <p:sldId id="439" r:id="rId38"/>
    <p:sldId id="440" r:id="rId39"/>
    <p:sldId id="481" r:id="rId40"/>
    <p:sldId id="486" r:id="rId41"/>
    <p:sldId id="498" r:id="rId42"/>
    <p:sldId id="482" r:id="rId43"/>
    <p:sldId id="484" r:id="rId44"/>
    <p:sldId id="499" r:id="rId45"/>
    <p:sldId id="446" r:id="rId46"/>
    <p:sldId id="503" r:id="rId47"/>
    <p:sldId id="447" r:id="rId48"/>
    <p:sldId id="448" r:id="rId49"/>
    <p:sldId id="449" r:id="rId50"/>
    <p:sldId id="450" r:id="rId51"/>
    <p:sldId id="451" r:id="rId52"/>
    <p:sldId id="452" r:id="rId53"/>
    <p:sldId id="292" r:id="rId54"/>
    <p:sldId id="501" r:id="rId55"/>
    <p:sldId id="502" r:id="rId56"/>
    <p:sldId id="426" r:id="rId57"/>
  </p:sldIdLst>
  <p:sldSz cx="9144000" cy="5143500" type="screen16x9"/>
  <p:notesSz cx="6858000" cy="9144000"/>
  <p:embeddedFontLst>
    <p:embeddedFont>
      <p:font typeface="Source Sans Pro" panose="020B0503030403020204" pitchFamily="34" charset="0"/>
      <p:regular r:id="rId60"/>
      <p:bold r:id="rId61"/>
      <p:italic r:id="rId62"/>
      <p:boldItalic r:id="rId63"/>
    </p:embeddedFont>
    <p:embeddedFont>
      <p:font typeface="Source Sans Pro Light" panose="020F0302020204030204" pitchFamily="34" charset="0"/>
      <p:regular r:id="rId64"/>
      <p:italic r:id="rId65"/>
    </p:embeddedFont>
    <p:embeddedFont>
      <p:font typeface="Source Sans Pro SemiBold" panose="020F0502020204030204" pitchFamily="34" charset="0"/>
      <p:regular r:id="rId66"/>
      <p:bold r:id="rId67"/>
      <p:italic r:id="rId68"/>
      <p:boldItalic r:id="rId69"/>
    </p:embeddedFont>
    <p:embeddedFont>
      <p:font typeface="Source Serif Pro Semibold" panose="020F0502020204030204" pitchFamily="34"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804" userDrawn="1">
          <p15:clr>
            <a:srgbClr val="A4A3A4"/>
          </p15:clr>
        </p15:guide>
        <p15:guide id="2" orient="horz" pos="1020" userDrawn="1">
          <p15:clr>
            <a:srgbClr val="A4A3A4"/>
          </p15:clr>
        </p15:guide>
        <p15:guide id="3" pos="5208" userDrawn="1">
          <p15:clr>
            <a:srgbClr val="A4A3A4"/>
          </p15:clr>
        </p15:guide>
        <p15:guide id="4" orient="horz" pos="133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79905"/>
  </p:normalViewPr>
  <p:slideViewPr>
    <p:cSldViewPr snapToGrid="0" snapToObjects="1">
      <p:cViewPr varScale="1">
        <p:scale>
          <a:sx n="108" d="100"/>
          <a:sy n="108" d="100"/>
        </p:scale>
        <p:origin x="352" y="192"/>
      </p:cViewPr>
      <p:guideLst>
        <p:guide orient="horz" pos="804"/>
        <p:guide orient="horz" pos="1020"/>
        <p:guide pos="5208"/>
        <p:guide orient="horz" pos="1332"/>
      </p:guideLst>
    </p:cSldViewPr>
  </p:slideViewPr>
  <p:notesTextViewPr>
    <p:cViewPr>
      <p:scale>
        <a:sx n="1" d="1"/>
        <a:sy n="1" d="1"/>
      </p:scale>
      <p:origin x="0" y="0"/>
    </p:cViewPr>
  </p:notesTextViewPr>
  <p:notesViewPr>
    <p:cSldViewPr snapToGrid="0" snapToObjects="1">
      <p:cViewPr varScale="1">
        <p:scale>
          <a:sx n="119" d="100"/>
          <a:sy n="119" d="100"/>
        </p:scale>
        <p:origin x="3920"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4.fntdata"/><Relationship Id="rId68" Type="http://schemas.openxmlformats.org/officeDocument/2006/relationships/font" Target="fonts/font9.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66" Type="http://schemas.openxmlformats.org/officeDocument/2006/relationships/font" Target="fonts/font7.fntdata"/><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 Id="rId67"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D1516F1-F2B6-F341-8B4B-CED2FBF076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DBD1B4E-9153-E144-9723-5C890CACE0E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C83556-B841-D04A-AA02-DE27A8AA066A}" type="datetimeFigureOut">
              <a:rPr lang="en-US" smtClean="0"/>
              <a:t>2/17/22</a:t>
            </a:fld>
            <a:endParaRPr lang="en-US"/>
          </a:p>
        </p:txBody>
      </p:sp>
      <p:sp>
        <p:nvSpPr>
          <p:cNvPr id="4" name="Footer Placeholder 3">
            <a:extLst>
              <a:ext uri="{FF2B5EF4-FFF2-40B4-BE49-F238E27FC236}">
                <a16:creationId xmlns:a16="http://schemas.microsoft.com/office/drawing/2014/main" id="{778C4AC9-49E0-7D46-90D6-5BA3867E28C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59E3651-72A6-9D44-BC1F-C6BEF15EF1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3F381F-8B2F-0D44-B112-AD1BCCE26706}" type="slidenum">
              <a:rPr lang="en-US" smtClean="0"/>
              <a:t>‹#›</a:t>
            </a:fld>
            <a:endParaRPr lang="en-US"/>
          </a:p>
        </p:txBody>
      </p:sp>
    </p:spTree>
    <p:extLst>
      <p:ext uri="{BB962C8B-B14F-4D97-AF65-F5344CB8AC3E}">
        <p14:creationId xmlns:p14="http://schemas.microsoft.com/office/powerpoint/2010/main" val="2429100762"/>
      </p:ext>
    </p:extLst>
  </p:cSld>
  <p:clrMap bg1="lt1" tx1="dk1" bg2="lt2" tx2="dk2" accent1="accent1" accent2="accent2" accent3="accent3" accent4="accent4" accent5="accent5" accent6="accent6" hlink="hlink" folHlink="folHlink"/>
  <p:hf hdr="0" ftr="0" dt="0"/>
</p:handoutMaster>
</file>

<file path=ppt/media/image1.tiff>
</file>

<file path=ppt/media/image10.png>
</file>

<file path=ppt/media/image11.png>
</file>

<file path=ppt/media/image12.png>
</file>

<file path=ppt/media/image13.png>
</file>

<file path=ppt/media/image14.tiff>
</file>

<file path=ppt/media/image15.png>
</file>

<file path=ppt/media/image16.png>
</file>

<file path=ppt/media/image17.png>
</file>

<file path=ppt/media/image18.png>
</file>

<file path=ppt/media/image2.png>
</file>

<file path=ppt/media/image3.png>
</file>

<file path=ppt/media/image4.tiff>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5fbfe6b9cf_1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5fbfe6b9cf_1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endParaRPr sz="1000" dirty="0">
              <a:solidFill>
                <a:schemeClr val="dk1"/>
              </a:solidFill>
              <a:latin typeface="Source Sans Pro"/>
              <a:ea typeface="Source Sans Pro"/>
              <a:cs typeface="Source Sans Pro"/>
              <a:sym typeface="Source Sans Pro"/>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Notes:</a:t>
            </a:r>
            <a:endParaRPr lang="en-US" sz="1000" b="0" i="0" dirty="0">
              <a:solidFill>
                <a:srgbClr val="0B5FFF"/>
              </a:solidFill>
              <a:latin typeface="Source Sans Pro"/>
              <a:ea typeface="Source Sans Pro"/>
              <a:cs typeface="Source Sans Pro"/>
              <a:sym typeface="Source Sans Pro"/>
            </a:endParaRPr>
          </a:p>
          <a:p>
            <a:pPr marL="171450" lvl="0"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The password properties include:</a:t>
            </a:r>
          </a:p>
          <a:p>
            <a:pPr marL="628650" lvl="1" indent="-171450" algn="l" rtl="0">
              <a:spcBef>
                <a:spcPts val="800"/>
              </a:spcBef>
              <a:spcAft>
                <a:spcPts val="1500"/>
              </a:spcAft>
            </a:pPr>
            <a:r>
              <a:rPr lang="en-US" sz="1000" b="1" i="0" dirty="0">
                <a:solidFill>
                  <a:srgbClr val="0B5FFF"/>
                </a:solidFill>
                <a:latin typeface="Source Sans Pro"/>
                <a:ea typeface="Source Sans Pro"/>
                <a:cs typeface="Source Sans Pro"/>
                <a:sym typeface="Source Sans Pro"/>
              </a:rPr>
              <a:t>Password Changes</a:t>
            </a:r>
            <a:r>
              <a:rPr lang="en-US" sz="1000" b="0" i="0" dirty="0">
                <a:solidFill>
                  <a:srgbClr val="0B5FFF"/>
                </a:solidFill>
                <a:latin typeface="Source Sans Pro"/>
                <a:ea typeface="Source Sans Pro"/>
                <a:cs typeface="Source Sans Pro"/>
                <a:sym typeface="Source Sans Pro"/>
              </a:rPr>
              <a:t>: allow or prevent password changes, set a time limit for password reset links</a:t>
            </a:r>
          </a:p>
          <a:p>
            <a:pPr marL="628650" lvl="1" indent="-171450" algn="l" rtl="0">
              <a:spcBef>
                <a:spcPts val="800"/>
              </a:spcBef>
              <a:spcAft>
                <a:spcPts val="1500"/>
              </a:spcAft>
            </a:pPr>
            <a:r>
              <a:rPr lang="en-US" sz="1000" b="1" i="0" dirty="0">
                <a:solidFill>
                  <a:srgbClr val="0B5FFF"/>
                </a:solidFill>
                <a:latin typeface="Source Sans Pro"/>
                <a:ea typeface="Source Sans Pro"/>
                <a:cs typeface="Source Sans Pro"/>
                <a:sym typeface="Source Sans Pro"/>
              </a:rPr>
              <a:t>Password Syntax Checking</a:t>
            </a:r>
            <a:r>
              <a:rPr lang="en-US" sz="1000" b="0" i="0" dirty="0">
                <a:solidFill>
                  <a:srgbClr val="0B5FFF"/>
                </a:solidFill>
                <a:latin typeface="Source Sans Pro"/>
                <a:ea typeface="Source Sans Pro"/>
                <a:cs typeface="Source Sans Pro"/>
                <a:sym typeface="Source Sans Pro"/>
              </a:rPr>
              <a:t>: require a certain syntax, disallow dictionary words, set a minimum length, etc.</a:t>
            </a:r>
          </a:p>
          <a:p>
            <a:pPr marL="628650" lvl="1" indent="-171450" algn="l" rtl="0">
              <a:spcBef>
                <a:spcPts val="800"/>
              </a:spcBef>
              <a:spcAft>
                <a:spcPts val="1500"/>
              </a:spcAft>
            </a:pPr>
            <a:r>
              <a:rPr lang="en-US" sz="1000" b="1" i="0" dirty="0">
                <a:solidFill>
                  <a:srgbClr val="0B5FFF"/>
                </a:solidFill>
                <a:latin typeface="Source Sans Pro"/>
                <a:ea typeface="Source Sans Pro"/>
                <a:cs typeface="Source Sans Pro"/>
                <a:sym typeface="Source Sans Pro"/>
              </a:rPr>
              <a:t>Password History</a:t>
            </a:r>
            <a:r>
              <a:rPr lang="en-US" sz="1000" b="0" i="0" dirty="0">
                <a:solidFill>
                  <a:srgbClr val="0B5FFF"/>
                </a:solidFill>
                <a:latin typeface="Source Sans Pro"/>
                <a:ea typeface="Source Sans Pro"/>
                <a:cs typeface="Source Sans Pro"/>
                <a:sym typeface="Source Sans Pro"/>
              </a:rPr>
              <a:t>: set how many passwords to keep in history to prevent old passwords from being reused</a:t>
            </a:r>
          </a:p>
          <a:p>
            <a:pPr marL="628650" lvl="1" indent="-171450" algn="l" rtl="0">
              <a:spcBef>
                <a:spcPts val="800"/>
              </a:spcBef>
              <a:spcAft>
                <a:spcPts val="1500"/>
              </a:spcAft>
            </a:pPr>
            <a:r>
              <a:rPr lang="en-US" sz="1000" b="1" i="0" dirty="0">
                <a:solidFill>
                  <a:srgbClr val="0B5FFF"/>
                </a:solidFill>
                <a:latin typeface="Source Sans Pro"/>
                <a:ea typeface="Source Sans Pro"/>
                <a:cs typeface="Source Sans Pro"/>
                <a:sym typeface="Source Sans Pro"/>
              </a:rPr>
              <a:t>Password Expiration</a:t>
            </a:r>
            <a:r>
              <a:rPr lang="en-US" sz="1000" b="0" i="0" dirty="0">
                <a:solidFill>
                  <a:srgbClr val="0B5FFF"/>
                </a:solidFill>
                <a:latin typeface="Source Sans Pro"/>
                <a:ea typeface="Source Sans Pro"/>
                <a:cs typeface="Source Sans Pro"/>
                <a:sym typeface="Source Sans Pro"/>
              </a:rPr>
              <a:t>: set whether passwords expire and how long passwords are valid, when/whether a warning is sent, grace limit before a forced password change</a:t>
            </a:r>
          </a:p>
          <a:p>
            <a:pPr marL="628650" lvl="1" indent="-171450" algn="l" rtl="0">
              <a:spcBef>
                <a:spcPts val="800"/>
              </a:spcBef>
              <a:spcAft>
                <a:spcPts val="1500"/>
              </a:spcAft>
            </a:pPr>
            <a:r>
              <a:rPr lang="en-US" sz="1000" b="1" i="0" dirty="0">
                <a:solidFill>
                  <a:srgbClr val="0B5FFF"/>
                </a:solidFill>
                <a:latin typeface="Source Sans Pro"/>
                <a:ea typeface="Source Sans Pro"/>
                <a:cs typeface="Source Sans Pro"/>
                <a:sym typeface="Source Sans Pro"/>
              </a:rPr>
              <a:t>Lockout</a:t>
            </a:r>
            <a:r>
              <a:rPr lang="en-US" sz="1000" b="0" i="0" dirty="0">
                <a:solidFill>
                  <a:srgbClr val="0B5FFF"/>
                </a:solidFill>
                <a:latin typeface="Source Sans Pro"/>
                <a:ea typeface="Source Sans Pro"/>
                <a:cs typeface="Source Sans Pro"/>
                <a:sym typeface="Source Sans Pro"/>
              </a:rPr>
              <a:t>: set maximum number of fail attempts before account is locked, how long lockout lasts, how long the number of attempts is stored</a:t>
            </a:r>
          </a:p>
          <a:p>
            <a:pPr marL="171450" lvl="0"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Liferay DXP ships with a default password policy that can be modified as needed. By default, all new Users are assigned the default policy. Additional Password Policies can be created. Users must be assigned as members of the new policy in order for it to apply to them. </a:t>
            </a:r>
          </a:p>
          <a:p>
            <a:pPr marL="628650" lvl="1"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This is accomplished by using the three-dot menu beside the Policy and selecting Assign Members. Users can be assigned individually or as an Organization.</a:t>
            </a:r>
          </a:p>
          <a:p>
            <a:pPr marL="171450" lvl="0"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New Password Policies can also be added to the </a:t>
            </a:r>
            <a:r>
              <a:rPr lang="en-US" sz="1000" b="0" i="1" dirty="0">
                <a:solidFill>
                  <a:srgbClr val="0B5FFF"/>
                </a:solidFill>
                <a:latin typeface="Source Sans Pro"/>
                <a:ea typeface="Source Sans Pro"/>
                <a:cs typeface="Source Sans Pro"/>
                <a:sym typeface="Source Sans Pro"/>
              </a:rPr>
              <a:t>portal-</a:t>
            </a:r>
            <a:r>
              <a:rPr lang="en-US" sz="1000" b="0" i="1" dirty="0" err="1">
                <a:solidFill>
                  <a:srgbClr val="0B5FFF"/>
                </a:solidFill>
                <a:latin typeface="Source Sans Pro"/>
                <a:ea typeface="Source Sans Pro"/>
                <a:cs typeface="Source Sans Pro"/>
                <a:sym typeface="Source Sans Pro"/>
              </a:rPr>
              <a:t>ext.properties</a:t>
            </a:r>
            <a:r>
              <a:rPr lang="en-US" sz="1000" b="0" i="1" dirty="0">
                <a:solidFill>
                  <a:srgbClr val="0B5FFF"/>
                </a:solidFill>
                <a:latin typeface="Source Sans Pro"/>
                <a:ea typeface="Source Sans Pro"/>
                <a:cs typeface="Source Sans Pro"/>
                <a:sym typeface="Source Sans Pro"/>
              </a:rPr>
              <a:t> </a:t>
            </a:r>
            <a:r>
              <a:rPr lang="en-US" sz="1000" b="0" i="0" dirty="0">
                <a:solidFill>
                  <a:srgbClr val="0B5FFF"/>
                </a:solidFill>
                <a:latin typeface="Source Sans Pro"/>
                <a:ea typeface="Source Sans Pro"/>
                <a:cs typeface="Source Sans Pro"/>
                <a:sym typeface="Source Sans Pro"/>
              </a:rPr>
              <a:t>file </a:t>
            </a:r>
          </a:p>
          <a:p>
            <a:pPr marL="0" lvl="0" indent="0" algn="l" rtl="0">
              <a:spcBef>
                <a:spcPts val="800"/>
              </a:spcBef>
              <a:spcAft>
                <a:spcPts val="1500"/>
              </a:spcAft>
              <a:buNone/>
            </a:pPr>
            <a:endParaRPr lang="en-US" sz="1000" b="0" i="0" dirty="0">
              <a:solidFill>
                <a:srgbClr val="0B5FFF"/>
              </a:solidFill>
              <a:latin typeface="Source Sans Pro"/>
              <a:ea typeface="Source Sans Pro"/>
              <a:cs typeface="Source Sans Pro"/>
              <a:sym typeface="Source Sans Pro"/>
            </a:endParaRPr>
          </a:p>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Use Case:</a:t>
            </a:r>
          </a:p>
          <a:p>
            <a:pPr marL="171450" lvl="0"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Since Mondego handles sensitive information, the company highly recommends strong passwords for all its Users, both internal and external. Some Users are also expected to regularly change their passwords for added security. To ensure that these Users change passwords, Mondego can create a new Password Policy that requires a password change every six months, disallows the use of passwords that have been used in the past two years, and requires that the password consist of at least 10 characters including one symbol, one upper case letter, one lower case letter, and one number. </a:t>
            </a:r>
          </a:p>
        </p:txBody>
      </p:sp>
    </p:spTree>
    <p:extLst>
      <p:ext uri="{BB962C8B-B14F-4D97-AF65-F5344CB8AC3E}">
        <p14:creationId xmlns:p14="http://schemas.microsoft.com/office/powerpoint/2010/main" val="896949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000" dirty="0"/>
              <a:t>Liferay provides options for managing SSO, integrating with LDAP, or configuring Multi-Factor authentication depending on specific instance needs. </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Courier New" panose="02070309020205020404" pitchFamily="49" charset="0"/>
              <a:buChar char="o"/>
              <a:tabLst/>
              <a:defRPr/>
            </a:pPr>
            <a:r>
              <a:rPr lang="en-US" sz="1000" b="1" dirty="0"/>
              <a:t>LDAP</a:t>
            </a:r>
            <a:r>
              <a:rPr lang="en-US" sz="1000" dirty="0"/>
              <a:t>: integrates with an existing LDAP server and authenticates users against those in the directory</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Courier New" panose="02070309020205020404" pitchFamily="49" charset="0"/>
              <a:buChar char="o"/>
              <a:tabLst/>
              <a:defRPr/>
            </a:pPr>
            <a:r>
              <a:rPr lang="en-US" sz="1000" b="1" dirty="0"/>
              <a:t>SAML</a:t>
            </a:r>
            <a:r>
              <a:rPr lang="en-US" sz="1000" dirty="0"/>
              <a:t>: provides SSO and SLO by using Identity Providers and Service Providers</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Courier New" panose="02070309020205020404" pitchFamily="49" charset="0"/>
              <a:buChar char="o"/>
              <a:tabLst/>
              <a:defRPr/>
            </a:pPr>
            <a:r>
              <a:rPr lang="en-US" sz="1000" b="1" dirty="0"/>
              <a:t>Kerberos</a:t>
            </a:r>
            <a:r>
              <a:rPr lang="en-US" sz="1000" dirty="0"/>
              <a:t>: authenticates Microsoft Windows accounts with Liferay DXP</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Courier New" panose="02070309020205020404" pitchFamily="49" charset="0"/>
              <a:buChar char="o"/>
              <a:tabLst/>
              <a:defRPr/>
            </a:pPr>
            <a:r>
              <a:rPr lang="en-US" sz="1000" b="1" dirty="0"/>
              <a:t>OpenID Connect</a:t>
            </a:r>
            <a:r>
              <a:rPr lang="en-US" sz="1000" dirty="0"/>
              <a:t>: an authentication layer (built on OAuth 2.0) that enables user authentication using accounts from other systems</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Courier New" panose="02070309020205020404" pitchFamily="49" charset="0"/>
              <a:buChar char="o"/>
              <a:tabLst/>
              <a:defRPr/>
            </a:pPr>
            <a:r>
              <a:rPr lang="en-US" sz="1000" b="1" i="0" dirty="0" err="1"/>
              <a:t>OpenAM</a:t>
            </a:r>
            <a:r>
              <a:rPr lang="en-US" sz="1000" b="0" i="0" dirty="0"/>
              <a:t>: an SSO solution that integrates Liferay DXP into an infrastructure containing several authentication schemes </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Courier New" panose="02070309020205020404" pitchFamily="49" charset="0"/>
              <a:buChar char="o"/>
              <a:tabLst/>
              <a:defRPr/>
            </a:pPr>
            <a:r>
              <a:rPr lang="en-US" sz="1000" b="1" i="0" dirty="0"/>
              <a:t>Token-Based SSO</a:t>
            </a:r>
            <a:r>
              <a:rPr lang="en-US" sz="1000" b="0" i="0" dirty="0"/>
              <a:t>: standardized support for Shibboleth, SiteMinder, Oracle OAM, and any SSO that propagates a token via HTTP request parameter, HTTP request header, HTTP cookie, Session Attribute. The token contains the User’s screen name, email address, or User ID.</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Courier New" panose="02070309020205020404" pitchFamily="49" charset="0"/>
              <a:buChar char="o"/>
              <a:tabLst/>
              <a:defRPr/>
            </a:pPr>
            <a:r>
              <a:rPr lang="en-US" sz="1000" b="1" i="0" dirty="0"/>
              <a:t>OAuth 2.0</a:t>
            </a:r>
            <a:r>
              <a:rPr lang="en-US" sz="1000" b="0" i="0" dirty="0"/>
              <a:t>: an industry-standard authorization protocol that shares select credentials with various clients, authorizing password-less access to portions of user-owned resources (e.g. email address, etc.)</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Courier New" panose="02070309020205020404" pitchFamily="49" charset="0"/>
              <a:buChar char="o"/>
              <a:tabLst/>
              <a:defRPr/>
            </a:pPr>
            <a:r>
              <a:rPr lang="en-US" sz="1000" b="1" i="0" dirty="0"/>
              <a:t>Multi-Factor Authentication</a:t>
            </a:r>
            <a:r>
              <a:rPr lang="en-US" sz="1000" b="0" i="0" dirty="0"/>
              <a:t>: requires Users to prove identity in multiple ways (e.g. username/password AND a One Time Password)</a:t>
            </a:r>
            <a:endParaRPr lang="en-US" sz="1000" b="1" i="0" dirty="0"/>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endParaRPr lang="en-US" sz="1000" b="1" i="0" dirty="0"/>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sz="10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To better manage the security of the instance, Mondego can configure another method for User authentication. For instance, they already have an LDAP server storing existing Users. They can integrate with the server and authenticate Users against the directory. Alternatively, for added security, Mondego might consider using Multi-Factor Authentication.</a:t>
            </a:r>
          </a:p>
        </p:txBody>
      </p:sp>
    </p:spTree>
    <p:extLst>
      <p:ext uri="{BB962C8B-B14F-4D97-AF65-F5344CB8AC3E}">
        <p14:creationId xmlns:p14="http://schemas.microsoft.com/office/powerpoint/2010/main" val="6739227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To use MFA, one-factor forms of authentication (e.g. Basic Auth, Digest Auth, WebDAV) should be disabled.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The default factor, One Time Password, requires a working mail configuration in order to send the OTP to users via email. </a:t>
            </a:r>
            <a:r>
              <a:rPr lang="en-US" sz="1000" b="0" i="1" dirty="0"/>
              <a:t>Note: Enabling MFA without a working mail server will lock everyone out of the system. </a:t>
            </a:r>
            <a:endParaRPr lang="en-US" sz="1000" b="0" i="0" dirty="0"/>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In Liferay DXP 7.4, two additional factors are shipped, though disabled by default: </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IP Address MFA Checker: this checks Users’ IP addresses with allowed IP address masks</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Time-Based OTP MFA Checker: based on the Google App Authenticator, Users can generate a code that provides an additional, time-restricted factor</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FIDO2, Fast </a:t>
            </a:r>
            <a:r>
              <a:rPr lang="en-US" sz="1000" b="0" i="0" dirty="0" err="1"/>
              <a:t>IDentity</a:t>
            </a:r>
            <a:r>
              <a:rPr lang="en-US" sz="1000" b="0" i="0" dirty="0"/>
              <a:t> Online 2, allows Users to authenticate without a password by using biometrics (e.g. fingerprint readers), mobile devices, or other security keys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For factor execution, the MFA checker with the highest number runs first.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sz="1000" b="0" i="0" dirty="0"/>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sz="1000" b="1" i="0" dirty="0"/>
              <a:t>Use Case</a:t>
            </a:r>
            <a:r>
              <a:rPr lang="en-US" sz="1000" b="0" i="0" dirty="0"/>
              <a:t>: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For extra security, Mondego can enable Multi-Factor Authentication, using an OTP in addition to the standard username/password login. Users log in by entering their credentials and then retrieving the OTP from their email. </a:t>
            </a:r>
          </a:p>
        </p:txBody>
      </p:sp>
    </p:spTree>
    <p:extLst>
      <p:ext uri="{BB962C8B-B14F-4D97-AF65-F5344CB8AC3E}">
        <p14:creationId xmlns:p14="http://schemas.microsoft.com/office/powerpoint/2010/main" val="2427071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0" i="0" dirty="0"/>
          </a:p>
        </p:txBody>
      </p:sp>
    </p:spTree>
    <p:extLst>
      <p:ext uri="{BB962C8B-B14F-4D97-AF65-F5344CB8AC3E}">
        <p14:creationId xmlns:p14="http://schemas.microsoft.com/office/powerpoint/2010/main" val="594104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3165476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7292528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fbfe6b9cf_1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fbfe6b9cf_1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1" dirty="0">
              <a:solidFill>
                <a:srgbClr val="0B5FFF"/>
              </a:solidFill>
              <a:latin typeface="Source Sans Pro"/>
              <a:ea typeface="Source Sans Pro"/>
              <a:cs typeface="Source Sans Pro"/>
              <a:sym typeface="Source Sans Pro"/>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1084241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273542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fbfe6b9cf_1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5fbfe6b9cf_1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5294187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fbfe6b9cf_1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fbfe6b9cf_1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7290434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a:p>
        </p:txBody>
      </p:sp>
    </p:spTree>
    <p:extLst>
      <p:ext uri="{BB962C8B-B14F-4D97-AF65-F5344CB8AC3E}">
        <p14:creationId xmlns:p14="http://schemas.microsoft.com/office/powerpoint/2010/main" val="37546793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34747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9668013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000" dirty="0">
                <a:latin typeface="Source Sans Pro" panose="020B0503030403020204" pitchFamily="34" charset="0"/>
                <a:ea typeface="Source Sans Pro" panose="020B0503030403020204" pitchFamily="34" charset="0"/>
              </a:rPr>
              <a:t>Make sure the Product Logo above the section title matches the product being discussed.  The Liferay DXP logo will be in this position by default.  If more than one product is being focused on within the module, use the alternate Section Title Slide.</a:t>
            </a:r>
          </a:p>
        </p:txBody>
      </p:sp>
    </p:spTree>
    <p:extLst>
      <p:ext uri="{BB962C8B-B14F-4D97-AF65-F5344CB8AC3E}">
        <p14:creationId xmlns:p14="http://schemas.microsoft.com/office/powerpoint/2010/main" val="10731652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How to manage these???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sz="1000" b="0" i="0" dirty="0"/>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sz="1000" b="1" i="0" dirty="0"/>
              <a:t>Use Case: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sz="1000" b="0" i="0" dirty="0"/>
          </a:p>
        </p:txBody>
      </p:sp>
    </p:spTree>
    <p:extLst>
      <p:ext uri="{BB962C8B-B14F-4D97-AF65-F5344CB8AC3E}">
        <p14:creationId xmlns:p14="http://schemas.microsoft.com/office/powerpoint/2010/main" val="22489354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Remote IP and HTTPS transport check </a:t>
            </a:r>
            <a:r>
              <a:rPr lang="en-US" sz="1000" b="1" i="0" dirty="0"/>
              <a:t>limits access to Liferay DXP’s Java servlets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Extensible Access Control Policies layer </a:t>
            </a:r>
            <a:r>
              <a:rPr lang="en-US" sz="1000" b="1" i="0" dirty="0"/>
              <a:t>performs portal service-related authorization checks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Role-based permission framework </a:t>
            </a:r>
            <a:r>
              <a:rPr lang="en-US" sz="1000" b="1" i="0" dirty="0"/>
              <a:t>for Liferay assets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Portlet container security </a:t>
            </a:r>
            <a:r>
              <a:rPr lang="en-US" sz="1000" b="1" i="0" dirty="0"/>
              <a:t>checks control portlet access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Remote IP check </a:t>
            </a:r>
            <a:r>
              <a:rPr lang="en-US" sz="1000" b="1" i="0" dirty="0"/>
              <a:t>for remote API authentication methods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Service Access Policies </a:t>
            </a:r>
            <a:r>
              <a:rPr lang="en-US" sz="1000" b="1" i="0" dirty="0"/>
              <a:t>to control access to remote APIs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Authentication Verifiers </a:t>
            </a:r>
            <a:r>
              <a:rPr lang="en-US" sz="1000" b="1" i="0" dirty="0"/>
              <a:t>that verify provided credentials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Cross-Origin Resource Sharing </a:t>
            </a:r>
            <a:r>
              <a:rPr lang="en-US" sz="1000" b="1" i="0" dirty="0"/>
              <a:t>configuration to enable retrieving resources from trusted sources only </a:t>
            </a:r>
          </a:p>
        </p:txBody>
      </p:sp>
    </p:spTree>
    <p:extLst>
      <p:ext uri="{BB962C8B-B14F-4D97-AF65-F5344CB8AC3E}">
        <p14:creationId xmlns:p14="http://schemas.microsoft.com/office/powerpoint/2010/main" val="6764408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 sz="1000" b="1" dirty="0">
                <a:solidFill>
                  <a:schemeClr val="dk1"/>
                </a:solidFill>
                <a:latin typeface="Source Sans Pro"/>
                <a:ea typeface="Source Sans Pro"/>
                <a:cs typeface="Source Sans Pro"/>
                <a:sym typeface="Source Sans Pro"/>
              </a:rPr>
              <a:t>Notes:</a:t>
            </a:r>
          </a:p>
          <a:p>
            <a:pPr marL="171450" lvl="0" indent="-171450" algn="l" rtl="0">
              <a:spcBef>
                <a:spcPts val="800"/>
              </a:spcBef>
              <a:spcAft>
                <a:spcPts val="1500"/>
              </a:spcAft>
            </a:pPr>
            <a:r>
              <a:rPr lang="en" sz="1000" b="0" i="0" dirty="0">
                <a:solidFill>
                  <a:schemeClr val="dk1"/>
                </a:solidFill>
                <a:latin typeface="Source Sans Pro"/>
                <a:ea typeface="Source Sans Pro"/>
                <a:cs typeface="Source Sans Pro"/>
                <a:sym typeface="Source Sans Pro"/>
              </a:rPr>
              <a:t>Permissions and Roles are covered in greater detail in the module, “Add Users and Manage Permissions with Liferay DXP.”</a:t>
            </a:r>
          </a:p>
          <a:p>
            <a:pPr marL="171450" lvl="0" indent="-171450" algn="l" rtl="0">
              <a:spcBef>
                <a:spcPts val="800"/>
              </a:spcBef>
              <a:spcAft>
                <a:spcPts val="1500"/>
              </a:spcAft>
            </a:pPr>
            <a:r>
              <a:rPr lang="en-US" sz="1000" b="0" i="0" dirty="0">
                <a:solidFill>
                  <a:schemeClr val="dk1"/>
                </a:solidFill>
                <a:latin typeface="Source Sans Pro"/>
                <a:ea typeface="Source Sans Pro"/>
                <a:cs typeface="Source Sans Pro"/>
                <a:sym typeface="Source Sans Pro"/>
              </a:rPr>
              <a:t>B</a:t>
            </a:r>
            <a:r>
              <a:rPr lang="en" sz="1000" b="0" i="0" dirty="0">
                <a:solidFill>
                  <a:schemeClr val="dk1"/>
                </a:solidFill>
                <a:latin typeface="Source Sans Pro"/>
                <a:ea typeface="Source Sans Pro"/>
                <a:cs typeface="Source Sans Pro"/>
                <a:sym typeface="Source Sans Pro"/>
              </a:rPr>
              <a:t>y default, all Users are automatically given the Role “User.” In most cases, this grants the Users permission to view a Site, Pages, and the User’s individual account. </a:t>
            </a:r>
          </a:p>
        </p:txBody>
      </p:sp>
    </p:spTree>
    <p:extLst>
      <p:ext uri="{BB962C8B-B14F-4D97-AF65-F5344CB8AC3E}">
        <p14:creationId xmlns:p14="http://schemas.microsoft.com/office/powerpoint/2010/main" val="24390273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Service Access Policies define the classes and methods that are allowed. You can manage them under </a:t>
            </a:r>
            <a:r>
              <a:rPr lang="en-US" sz="1000" b="0" i="1" dirty="0"/>
              <a:t>Control Panel &gt; Security &gt; Service Access Policy</a:t>
            </a:r>
            <a:r>
              <a:rPr lang="en-US" sz="1000" b="0" i="0" dirty="0"/>
              <a:t>.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Twelver Service Access Policies are enabled by default, including five related to the system:</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ASSET_ENTRY_DEFAULT: updates the view counter for an asset when the asset is retrieved</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AUTHORIZED_OAUTH2_SAP: allows all REST requests authorized by OAuth 2</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CALENDAR_DEFAULT: makes it possible to search public events in the calendar</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SYSTEM_DEFAULT: allows access to country/region services by JavaScript calls so Users can switch languages</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SYSTEM_USER_PASSWORD: allows any method to be invoked (so long as the User has the required permission)</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The other seven policies relate to OAuth and JSON web services.</a:t>
            </a:r>
            <a:endParaRPr lang="en-US" sz="1000" b="0" i="1" dirty="0"/>
          </a:p>
        </p:txBody>
      </p:sp>
    </p:spTree>
    <p:extLst>
      <p:ext uri="{BB962C8B-B14F-4D97-AF65-F5344CB8AC3E}">
        <p14:creationId xmlns:p14="http://schemas.microsoft.com/office/powerpoint/2010/main" val="18072087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Authentication Verifiers authenticate remote invocations of Liferay’s API in a centralized and extensible way.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Authentication verifiers focus on verifying authentication not providing credentials. It does not issue tokens or credentials or display the Sign In widget. </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Essentially, the authentication verification layer is a border between authentication and authorization. </a:t>
            </a:r>
          </a:p>
        </p:txBody>
      </p:sp>
    </p:spTree>
    <p:extLst>
      <p:ext uri="{BB962C8B-B14F-4D97-AF65-F5344CB8AC3E}">
        <p14:creationId xmlns:p14="http://schemas.microsoft.com/office/powerpoint/2010/main" val="8728118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000" i="0" dirty="0"/>
              <a:t>Check out the following modules for more information:</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000" i="1" dirty="0"/>
              <a:t>Build New Sites with Liferay DXP </a:t>
            </a:r>
            <a:r>
              <a:rPr lang="en-US" sz="1000" i="0" dirty="0"/>
              <a:t>for information on creating the Publications Site</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000" i="1" dirty="0"/>
              <a:t>Add Users and Manage Permissions </a:t>
            </a:r>
            <a:r>
              <a:rPr lang="en-US" sz="1000" i="0" dirty="0"/>
              <a:t>for information on Organizations</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000" i="1" dirty="0"/>
              <a:t>Liferay Foundations: Introduction to Liferay DXP </a:t>
            </a:r>
            <a:r>
              <a:rPr lang="en-US" sz="1000" i="0" dirty="0"/>
              <a:t>for information on starting a new instance of Liferay</a:t>
            </a:r>
          </a:p>
          <a:p>
            <a:pPr marL="628650" marR="0" lvl="1"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sz="1000" i="0" dirty="0"/>
          </a:p>
        </p:txBody>
      </p:sp>
    </p:spTree>
    <p:extLst>
      <p:ext uri="{BB962C8B-B14F-4D97-AF65-F5344CB8AC3E}">
        <p14:creationId xmlns:p14="http://schemas.microsoft.com/office/powerpoint/2010/main" val="41167551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5fbfe6b9cf_1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5fbfe6b9cf_1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CORS is enabled for Liferay DXP services under </a:t>
            </a:r>
            <a:r>
              <a:rPr lang="en-US" sz="1000" b="0" i="1" dirty="0"/>
              <a:t>Control Panel &gt; Configuration &gt; System Settings &gt; Security &gt; Security Tools &gt; Portal Cross-Origin Resource Sharing.</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To configure CORS for JAX-RS Applications, go to </a:t>
            </a:r>
            <a:r>
              <a:rPr lang="en-US" sz="1000" b="0" i="1" dirty="0"/>
              <a:t>Web Context Resource Origin Sharing (CORS) </a:t>
            </a:r>
            <a:r>
              <a:rPr lang="en-US" sz="1000" b="0" i="0" dirty="0"/>
              <a:t>under </a:t>
            </a:r>
            <a:r>
              <a:rPr lang="en-US" sz="1000" b="0" i="1" dirty="0"/>
              <a:t>Security Tools</a:t>
            </a:r>
            <a:r>
              <a:rPr lang="en-US" sz="1000" b="0" i="0" dirty="0"/>
              <a:t>.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p:txBody>
      </p:sp>
    </p:spTree>
    <p:extLst>
      <p:ext uri="{BB962C8B-B14F-4D97-AF65-F5344CB8AC3E}">
        <p14:creationId xmlns:p14="http://schemas.microsoft.com/office/powerpoint/2010/main" val="21669030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2574552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0239689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fbfe6b9cf_1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fbfe6b9cf_1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2890310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a:p>
        </p:txBody>
      </p:sp>
    </p:spTree>
    <p:extLst>
      <p:ext uri="{BB962C8B-B14F-4D97-AF65-F5344CB8AC3E}">
        <p14:creationId xmlns:p14="http://schemas.microsoft.com/office/powerpoint/2010/main" val="2434147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5061193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4499007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sz="1000" dirty="0">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7039223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Users have a great deal of flexibility when it comes to fine-tuning or disabling security features. However, it is important to exercise caution when configuring or altering default security settings to avoid an insecure system.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Additional information on security can be found in the Liferay Security Statement, and additional security plugins can be found on the Liferay Marketplace</a:t>
            </a: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As it starts creating its platform with Liferay, Mondego has a checklist of features and elements that need robust security. The security team can fine-tune additional security features as needed to ensure that the platform remains safe, no insecure or malicious content is uploaded, and everything deploys successfully. </a:t>
            </a:r>
          </a:p>
        </p:txBody>
      </p:sp>
    </p:spTree>
    <p:extLst>
      <p:ext uri="{BB962C8B-B14F-4D97-AF65-F5344CB8AC3E}">
        <p14:creationId xmlns:p14="http://schemas.microsoft.com/office/powerpoint/2010/main" val="2348801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8154246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err="1"/>
              <a:t>AntiSamy</a:t>
            </a:r>
            <a:r>
              <a:rPr lang="en-US" sz="1000" b="0" i="0" dirty="0"/>
              <a:t> works by adding package paths to the appropriate list (sanitized or not sanitized). The module then filters HTML/CSS fragments and removes suspect JavaScript.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Wildcards can be used to sanitize only one part of DXP, such as message boards. This is accomplished by using an asterisk (*), For example:</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Set the whitelist to * and the blacklist to </a:t>
            </a:r>
            <a:r>
              <a:rPr lang="en-US" sz="1000" b="0" i="0" dirty="0" err="1"/>
              <a:t>com.liferay.message.boards</a:t>
            </a:r>
            <a:r>
              <a:rPr lang="en-US" sz="1000" b="0" i="0" dirty="0"/>
              <a:t>.*</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err="1"/>
              <a:t>AntiSamy</a:t>
            </a:r>
            <a:r>
              <a:rPr lang="en-US" sz="1000" b="0" i="0" dirty="0"/>
              <a:t> Sanitizer by Class Name is another way for developers to configure </a:t>
            </a:r>
            <a:r>
              <a:rPr lang="en-US" sz="1000" b="0" i="0" dirty="0" err="1"/>
              <a:t>AntiSamy</a:t>
            </a:r>
            <a:r>
              <a:rPr lang="en-US" sz="1000" b="0" i="0" dirty="0"/>
              <a:t>. Developers specify an </a:t>
            </a:r>
            <a:r>
              <a:rPr lang="en-US" sz="1000" b="0" i="0" dirty="0" err="1"/>
              <a:t>AntiSamy</a:t>
            </a:r>
            <a:r>
              <a:rPr lang="en-US" sz="1000" b="0" i="0" dirty="0"/>
              <a:t> configuration XML file for each model class name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sz="1000" b="0" i="0" dirty="0"/>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sz="10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Mondego hosts a blog on one of its Sites. In order to ensure that guests leaving comments do not upload any malicious code, Mondego can configure </a:t>
            </a:r>
            <a:r>
              <a:rPr lang="en-US" sz="1000" b="0" i="0" dirty="0" err="1"/>
              <a:t>AntiSamy</a:t>
            </a:r>
            <a:r>
              <a:rPr lang="en-US" sz="1000" b="0" i="0" dirty="0"/>
              <a:t> to sanitize the blog comments.</a:t>
            </a:r>
          </a:p>
        </p:txBody>
      </p:sp>
    </p:spTree>
    <p:extLst>
      <p:ext uri="{BB962C8B-B14F-4D97-AF65-F5344CB8AC3E}">
        <p14:creationId xmlns:p14="http://schemas.microsoft.com/office/powerpoint/2010/main" val="64977926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 sz="1000" b="1" dirty="0">
                <a:solidFill>
                  <a:schemeClr val="dk1"/>
                </a:solidFill>
                <a:latin typeface="Source Sans Pro"/>
                <a:ea typeface="Source Sans Pro"/>
                <a:cs typeface="Source Sans Pro"/>
                <a:sym typeface="Source Sans Pro"/>
              </a:rPr>
              <a:t>Notes:</a:t>
            </a:r>
          </a:p>
          <a:p>
            <a:pPr marL="171450" lvl="0"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To enable the antivirus scanner:</a:t>
            </a:r>
          </a:p>
          <a:p>
            <a:pPr marL="628650" lvl="1"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First, configure and start </a:t>
            </a:r>
            <a:r>
              <a:rPr lang="en-US" sz="1000" b="0" i="0" dirty="0" err="1">
                <a:solidFill>
                  <a:srgbClr val="0B5FFF"/>
                </a:solidFill>
                <a:latin typeface="Source Sans Pro"/>
                <a:ea typeface="Source Sans Pro"/>
                <a:cs typeface="Source Sans Pro"/>
                <a:sym typeface="Source Sans Pro"/>
              </a:rPr>
              <a:t>Clamd</a:t>
            </a:r>
            <a:r>
              <a:rPr lang="en-US" sz="1000" b="0" i="0" dirty="0">
                <a:solidFill>
                  <a:srgbClr val="0B5FFF"/>
                </a:solidFill>
                <a:latin typeface="Source Sans Pro"/>
                <a:ea typeface="Source Sans Pro"/>
                <a:cs typeface="Source Sans Pro"/>
                <a:sym typeface="Source Sans Pro"/>
              </a:rPr>
              <a:t> on a separate server from your Liferay instance</a:t>
            </a:r>
          </a:p>
          <a:p>
            <a:pPr marL="628650" lvl="1"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Then, enable antivirus for your File Store by setting a portal property or Docker environment variable </a:t>
            </a:r>
          </a:p>
          <a:p>
            <a:pPr marL="628650" lvl="1"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Next, start the Liferay server</a:t>
            </a:r>
          </a:p>
          <a:p>
            <a:pPr marL="628650" lvl="1"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Under </a:t>
            </a:r>
            <a:r>
              <a:rPr lang="en-US" sz="1000" b="0" i="1" dirty="0">
                <a:solidFill>
                  <a:srgbClr val="0B5FFF"/>
                </a:solidFill>
                <a:latin typeface="Source Sans Pro"/>
                <a:ea typeface="Source Sans Pro"/>
                <a:cs typeface="Source Sans Pro"/>
                <a:sym typeface="Source Sans Pro"/>
              </a:rPr>
              <a:t>Control Panel &gt; System Settings &gt; Antivirus </a:t>
            </a:r>
            <a:r>
              <a:rPr lang="en-US" sz="1000" b="0" i="0" dirty="0">
                <a:solidFill>
                  <a:srgbClr val="0B5FFF"/>
                </a:solidFill>
                <a:latin typeface="Source Sans Pro"/>
                <a:ea typeface="Source Sans Pro"/>
                <a:cs typeface="Source Sans Pro"/>
                <a:sym typeface="Source Sans Pro"/>
              </a:rPr>
              <a:t>locate the </a:t>
            </a:r>
            <a:r>
              <a:rPr lang="en-US" sz="1000" b="0" i="1" dirty="0">
                <a:solidFill>
                  <a:srgbClr val="0B5FFF"/>
                </a:solidFill>
                <a:latin typeface="Source Sans Pro"/>
                <a:ea typeface="Source Sans Pro"/>
                <a:cs typeface="Source Sans Pro"/>
                <a:sym typeface="Source Sans Pro"/>
              </a:rPr>
              <a:t>Antivirus </a:t>
            </a:r>
            <a:r>
              <a:rPr lang="en-US" sz="1000" b="0" i="1" dirty="0" err="1">
                <a:solidFill>
                  <a:srgbClr val="0B5FFF"/>
                </a:solidFill>
                <a:latin typeface="Source Sans Pro"/>
                <a:ea typeface="Source Sans Pro"/>
                <a:cs typeface="Source Sans Pro"/>
                <a:sym typeface="Source Sans Pro"/>
              </a:rPr>
              <a:t>Clamd</a:t>
            </a:r>
            <a:r>
              <a:rPr lang="en-US" sz="1000" b="0" i="1" dirty="0">
                <a:solidFill>
                  <a:srgbClr val="0B5FFF"/>
                </a:solidFill>
                <a:latin typeface="Source Sans Pro"/>
                <a:ea typeface="Source Sans Pro"/>
                <a:cs typeface="Source Sans Pro"/>
                <a:sym typeface="Source Sans Pro"/>
              </a:rPr>
              <a:t> Scanner </a:t>
            </a:r>
            <a:r>
              <a:rPr lang="en-US" sz="1000" b="0" i="0" dirty="0">
                <a:solidFill>
                  <a:srgbClr val="0B5FFF"/>
                </a:solidFill>
                <a:latin typeface="Source Sans Pro"/>
                <a:ea typeface="Source Sans Pro"/>
                <a:cs typeface="Source Sans Pro"/>
                <a:sym typeface="Source Sans Pro"/>
              </a:rPr>
              <a:t>and add the hostname or IP address, port, and connection timeout time</a:t>
            </a:r>
          </a:p>
          <a:p>
            <a:pPr marL="628650" lvl="1" indent="-171450" algn="l" rtl="0">
              <a:spcBef>
                <a:spcPts val="800"/>
              </a:spcBef>
              <a:spcAft>
                <a:spcPts val="1500"/>
              </a:spcAft>
            </a:pPr>
            <a:endParaRPr lang="en-US" sz="1000" b="0" i="0" dirty="0">
              <a:solidFill>
                <a:srgbClr val="0B5FFF"/>
              </a:solidFill>
              <a:latin typeface="Source Sans Pro"/>
              <a:ea typeface="Source Sans Pro"/>
              <a:cs typeface="Source Sans Pro"/>
              <a:sym typeface="Source Sans Pro"/>
            </a:endParaRPr>
          </a:p>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Use Case:</a:t>
            </a:r>
          </a:p>
          <a:p>
            <a:pPr marL="171450" lvl="0"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Mondego requires its Users to submit a variety of documents to verify their accounts or account information. To ensure that these files are secure and will not damage the Mondego system, Mondego can enable the </a:t>
            </a:r>
            <a:r>
              <a:rPr lang="en-US" sz="1000" b="0" i="0" dirty="0" err="1">
                <a:solidFill>
                  <a:srgbClr val="0B5FFF"/>
                </a:solidFill>
                <a:latin typeface="Source Sans Pro"/>
                <a:ea typeface="Source Sans Pro"/>
                <a:cs typeface="Source Sans Pro"/>
                <a:sym typeface="Source Sans Pro"/>
              </a:rPr>
              <a:t>Clamd</a:t>
            </a:r>
            <a:r>
              <a:rPr lang="en-US" sz="1000" b="0" i="0" dirty="0">
                <a:solidFill>
                  <a:srgbClr val="0B5FFF"/>
                </a:solidFill>
                <a:latin typeface="Source Sans Pro"/>
                <a:ea typeface="Source Sans Pro"/>
                <a:cs typeface="Source Sans Pro"/>
                <a:sym typeface="Source Sans Pro"/>
              </a:rPr>
              <a:t> scanner to check every document or file users upload to the platform. </a:t>
            </a:r>
            <a:endParaRPr sz="1000" b="0" i="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57459897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As with several of the other security features on Liferay DXP, Elasticsearch is run from a separate server. To run Liferay securely, you must install the Basic level of Elasticsearch at a minimum.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To configure search security in Liferay DXP, go to </a:t>
            </a:r>
            <a:r>
              <a:rPr lang="en-US" sz="1000" b="0" i="1" dirty="0"/>
              <a:t>Control Panel &gt; System Settings &gt; Platform &gt; Search</a:t>
            </a:r>
            <a:r>
              <a:rPr lang="en-US" sz="1000" b="0" i="0" dirty="0"/>
              <a:t>. Select Elasticsearch 7 for 7.3+. The steps for earlier versions of Liferay differ, but information can be found on the Documentation site.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sz="1000" b="0" i="0" dirty="0"/>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sz="1000" b="1" i="0" dirty="0"/>
              <a:t>Use Case: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With any software, security is vital to prevent a server or data breach. Because Mondego needs a search function on its Sites, securing Elasticsearch is another important step to protect sensitive data. </a:t>
            </a:r>
          </a:p>
        </p:txBody>
      </p:sp>
    </p:spTree>
    <p:extLst>
      <p:ext uri="{BB962C8B-B14F-4D97-AF65-F5344CB8AC3E}">
        <p14:creationId xmlns:p14="http://schemas.microsoft.com/office/powerpoint/2010/main" val="10696276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Each item listed on the Audit page can be selected for additional details about the event.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To manage Audit settings, navigate to </a:t>
            </a:r>
            <a:r>
              <a:rPr lang="en-US" sz="1000" b="0" i="1" dirty="0"/>
              <a:t>Control Panel &gt; System Settings &gt; Security &gt; Audit</a:t>
            </a:r>
            <a:r>
              <a:rPr lang="en-US" sz="1000" b="0" i="0" dirty="0"/>
              <a:t>. Here, you can configure settings for:</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Audit </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CSV Log Message </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Logging Message Audit Message Processor</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Persistent Message Audit Message Processor </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Audit Log Context</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sz="800" b="0" i="0" dirty="0"/>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r>
              <a:rPr lang="en-US" sz="8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800" b="0" i="0" dirty="0"/>
              <a:t>The Audit tool allows Mondego to monitor activity and events on the system. In the case of any problems or security issues, this can help the Administrator determine the origin of an issue. </a:t>
            </a:r>
            <a:endParaRPr lang="en-US" sz="1000" b="0" i="0" dirty="0"/>
          </a:p>
        </p:txBody>
      </p:sp>
    </p:spTree>
    <p:extLst>
      <p:ext uri="{BB962C8B-B14F-4D97-AF65-F5344CB8AC3E}">
        <p14:creationId xmlns:p14="http://schemas.microsoft.com/office/powerpoint/2010/main" val="36508387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p:txBody>
      </p:sp>
    </p:spTree>
    <p:extLst>
      <p:ext uri="{BB962C8B-B14F-4D97-AF65-F5344CB8AC3E}">
        <p14:creationId xmlns:p14="http://schemas.microsoft.com/office/powerpoint/2010/main" val="359656062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9320806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53708290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fbfe6b9cf_1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fbfe6b9cf_1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b="1" dirty="0">
                <a:latin typeface="Source Sans Pro"/>
                <a:ea typeface="Source Sans Pro"/>
                <a:cs typeface="Source Sans Pro"/>
                <a:sym typeface="Source Sans Pro"/>
              </a:rPr>
              <a:t>Exercise</a:t>
            </a:r>
            <a:r>
              <a:rPr lang="en" sz="1000" b="1" dirty="0">
                <a:latin typeface="Source Sans Pro"/>
                <a:ea typeface="Source Sans Pro"/>
                <a:cs typeface="Source Sans Pro"/>
                <a:sym typeface="Source Sans Pro"/>
              </a:rPr>
              <a:t> Title </a:t>
            </a:r>
            <a:endParaRPr sz="1200" dirty="0">
              <a:solidFill>
                <a:srgbClr val="0B5FFF"/>
              </a:solidFill>
              <a:latin typeface="Source Sans Pro"/>
              <a:ea typeface="Source Sans Pro"/>
              <a:cs typeface="Source Sans Pro"/>
              <a:sym typeface="Source Sans Pro"/>
            </a:endParaRPr>
          </a:p>
          <a:p>
            <a:pPr marL="171450" lvl="0" indent="-171450" algn="l" rtl="0">
              <a:spcBef>
                <a:spcPts val="800"/>
              </a:spcBef>
              <a:spcAft>
                <a:spcPts val="1500"/>
              </a:spcAft>
            </a:pPr>
            <a:r>
              <a:rPr lang="en" sz="1000" dirty="0">
                <a:solidFill>
                  <a:schemeClr val="dk1"/>
                </a:solidFill>
                <a:latin typeface="Source Sans Pro"/>
                <a:ea typeface="Source Sans Pro"/>
                <a:cs typeface="Source Sans Pro"/>
                <a:sym typeface="Source Sans Pro"/>
              </a:rPr>
              <a:t>Use this slide to </a:t>
            </a:r>
            <a:r>
              <a:rPr lang="en-US" sz="1000" dirty="0">
                <a:solidFill>
                  <a:schemeClr val="dk1"/>
                </a:solidFill>
                <a:latin typeface="Source Sans Pro"/>
                <a:ea typeface="Source Sans Pro"/>
                <a:cs typeface="Source Sans Pro"/>
                <a:sym typeface="Source Sans Pro"/>
              </a:rPr>
              <a:t>indicate that the following slides outline an exercise associated with the topic that is being covered.  If a topic has multiple associated exercises, place one of these slides before the first exercise and between each of the subsequent exercises.</a:t>
            </a:r>
            <a:endParaRPr sz="1000" b="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52813449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a:p>
        </p:txBody>
      </p:sp>
    </p:spTree>
    <p:extLst>
      <p:ext uri="{BB962C8B-B14F-4D97-AF65-F5344CB8AC3E}">
        <p14:creationId xmlns:p14="http://schemas.microsoft.com/office/powerpoint/2010/main" val="410311956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039046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fbfe6b9cf_1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5fbfe6b9cf_1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1" dirty="0">
              <a:solidFill>
                <a:srgbClr val="0B5FFF"/>
              </a:solidFill>
              <a:latin typeface="Source Sans Pro"/>
              <a:ea typeface="Source Sans Pro"/>
              <a:cs typeface="Source Sans Pro"/>
              <a:sym typeface="Source Sans Pro"/>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Use this layout if the exercise outcome is clarified through the use of an image.</a:t>
            </a:r>
            <a:endParaRPr sz="1000" i="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32544966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US" sz="1000" i="0" dirty="0">
                <a:solidFill>
                  <a:srgbClr val="0B5FFF"/>
                </a:solidFill>
                <a:latin typeface="Source Sans Pro"/>
                <a:ea typeface="Source Sans Pro"/>
                <a:cs typeface="Source Sans Pro"/>
                <a:sym typeface="Source Sans Pro"/>
              </a:rPr>
              <a:t>Use this layout for exercises that will be demonstrated by a trainer rather than performed by students.</a:t>
            </a:r>
            <a:endParaRPr sz="1000" i="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89705089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3859878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dirty="0"/>
          </a:p>
        </p:txBody>
      </p:sp>
    </p:spTree>
    <p:extLst>
      <p:ext uri="{BB962C8B-B14F-4D97-AF65-F5344CB8AC3E}">
        <p14:creationId xmlns:p14="http://schemas.microsoft.com/office/powerpoint/2010/main" val="67707688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dirty="0"/>
          </a:p>
        </p:txBody>
      </p:sp>
    </p:spTree>
    <p:extLst>
      <p:ext uri="{BB962C8B-B14F-4D97-AF65-F5344CB8AC3E}">
        <p14:creationId xmlns:p14="http://schemas.microsoft.com/office/powerpoint/2010/main" val="77943338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dirty="0"/>
          </a:p>
        </p:txBody>
      </p:sp>
    </p:spTree>
    <p:extLst>
      <p:ext uri="{BB962C8B-B14F-4D97-AF65-F5344CB8AC3E}">
        <p14:creationId xmlns:p14="http://schemas.microsoft.com/office/powerpoint/2010/main" val="370660754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b="1" dirty="0">
                <a:solidFill>
                  <a:srgbClr val="0B5FFF"/>
                </a:solidFill>
                <a:latin typeface="Source Sans Pro"/>
                <a:ea typeface="Source Sans Pro"/>
                <a:cs typeface="Source Sans Pro"/>
                <a:sym typeface="Source Sans Pro"/>
              </a:rPr>
              <a:t>Note:</a:t>
            </a:r>
            <a:r>
              <a:rPr lang="en-US" sz="1000" b="0" dirty="0">
                <a:solidFill>
                  <a:srgbClr val="0B5FFF"/>
                </a:solidFill>
                <a:latin typeface="Source Sans Pro"/>
                <a:ea typeface="Source Sans Pro"/>
                <a:cs typeface="Source Sans Pro"/>
                <a:sym typeface="Source Sans Pro"/>
              </a:rPr>
              <a:t> Currently </a:t>
            </a:r>
            <a:r>
              <a:rPr lang="en-US" sz="1000" b="0" dirty="0" err="1">
                <a:solidFill>
                  <a:srgbClr val="0B5FFF"/>
                </a:solidFill>
                <a:latin typeface="Source Sans Pro"/>
                <a:ea typeface="Source Sans Pro"/>
                <a:cs typeface="Source Sans Pro"/>
                <a:sym typeface="Source Sans Pro"/>
              </a:rPr>
              <a:t>learn.liferay.com</a:t>
            </a:r>
            <a:r>
              <a:rPr lang="en-US" sz="1000" b="0" dirty="0">
                <a:solidFill>
                  <a:srgbClr val="0B5FFF"/>
                </a:solidFill>
                <a:latin typeface="Source Sans Pro"/>
                <a:ea typeface="Source Sans Pro"/>
                <a:cs typeface="Source Sans Pro"/>
                <a:sym typeface="Source Sans Pro"/>
              </a:rPr>
              <a:t> contains documentation resources for DXP 7.3+, DXP Cloud, Liferay Commerce, and Analytics Cloud. If additional information is needed, especially on earlier versions of DXP and Liferay Portal, include the appropriate </a:t>
            </a:r>
            <a:r>
              <a:rPr lang="en-US" sz="1000" b="0" dirty="0" err="1">
                <a:solidFill>
                  <a:srgbClr val="0B5FFF"/>
                </a:solidFill>
                <a:latin typeface="Source Sans Pro"/>
                <a:ea typeface="Source Sans Pro"/>
                <a:cs typeface="Source Sans Pro"/>
                <a:sym typeface="Source Sans Pro"/>
              </a:rPr>
              <a:t>help.liferay.com</a:t>
            </a:r>
            <a:r>
              <a:rPr lang="en-US" sz="1000" b="0" dirty="0">
                <a:solidFill>
                  <a:srgbClr val="0B5FFF"/>
                </a:solidFill>
                <a:latin typeface="Source Sans Pro"/>
                <a:ea typeface="Source Sans Pro"/>
                <a:cs typeface="Source Sans Pro"/>
                <a:sym typeface="Source Sans Pro"/>
              </a:rPr>
              <a:t> link to the topic’s documentation.</a:t>
            </a:r>
          </a:p>
          <a:p>
            <a:pPr marL="0" lvl="0" indent="0" algn="l" rtl="0">
              <a:spcBef>
                <a:spcPts val="0"/>
              </a:spcBef>
              <a:spcAft>
                <a:spcPts val="0"/>
              </a:spcAft>
              <a:buNone/>
            </a:pPr>
            <a:endParaRPr lang="en-US" sz="1000" b="0" dirty="0">
              <a:solidFill>
                <a:srgbClr val="0B5FFF"/>
              </a:solidFill>
              <a:latin typeface="Source Sans Pro"/>
              <a:ea typeface="Source Sans Pro"/>
              <a:cs typeface="Source Sans Pro"/>
              <a:sym typeface="Source Sans Pro"/>
            </a:endParaRPr>
          </a:p>
          <a:p>
            <a:pPr marL="0" lvl="0" indent="0" algn="l" rtl="0">
              <a:spcBef>
                <a:spcPts val="0"/>
              </a:spcBef>
              <a:spcAft>
                <a:spcPts val="0"/>
              </a:spcAft>
              <a:buNone/>
            </a:pPr>
            <a:endParaRPr lang="en-US" sz="1000" b="0" dirty="0">
              <a:solidFill>
                <a:srgbClr val="0B5FFF"/>
              </a:solidFill>
              <a:latin typeface="Source Sans Pro"/>
              <a:ea typeface="Source Sans Pro"/>
              <a:cs typeface="Source Sans Pro"/>
              <a:sym typeface="Source Sans Pro"/>
            </a:endParaRP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p:txBody>
      </p:sp>
    </p:spTree>
    <p:extLst>
      <p:ext uri="{BB962C8B-B14F-4D97-AF65-F5344CB8AC3E}">
        <p14:creationId xmlns:p14="http://schemas.microsoft.com/office/powerpoint/2010/main" val="378058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000" dirty="0">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4282478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Liferay takes a “Secure by Default” approach, so the default security settings for user authentication are enabled with that in mind.</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By default, Users sign in with their email address. This can be changed to User ID or Screen Name in the Control Panel under </a:t>
            </a:r>
            <a:r>
              <a:rPr lang="en-US" sz="1000" b="0" i="1" dirty="0"/>
              <a:t>Instance Settings &gt; Platform &gt; User Authentication</a:t>
            </a:r>
            <a:r>
              <a:rPr lang="en-US" sz="1000" b="0" i="0" dirty="0"/>
              <a:t>. </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By default, Guest Users can also create an account at the sign in page. This can be disabled as needed.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600" b="0" dirty="0">
                <a:sym typeface="Arial"/>
              </a:rPr>
              <a:t>The three Authentication Types are:</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600" b="1" dirty="0">
                <a:sym typeface="Arial"/>
              </a:rPr>
              <a:t>Screen Name</a:t>
            </a:r>
            <a:r>
              <a:rPr lang="en-US" sz="1600" dirty="0">
                <a:sym typeface="Arial"/>
              </a:rPr>
              <a:t>: established at account creation and can be changed</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600" b="1" dirty="0">
                <a:sym typeface="Arial"/>
              </a:rPr>
              <a:t>Email Address</a:t>
            </a:r>
            <a:r>
              <a:rPr lang="en-US" sz="1600" dirty="0">
                <a:sym typeface="Arial"/>
              </a:rPr>
              <a:t>: the default authentication type determined at account creation and can be changed</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600" b="1" dirty="0">
                <a:sym typeface="Arial"/>
              </a:rPr>
              <a:t>User ID</a:t>
            </a:r>
            <a:r>
              <a:rPr lang="en-US" sz="1600" dirty="0">
                <a:sym typeface="Arial"/>
              </a:rPr>
              <a:t>: automatically generated when account is created and cannot be changed</a:t>
            </a:r>
            <a:endParaRPr lang="en-US" sz="1000" b="0" i="0" dirty="0"/>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Keep in mind that only one authentication type can be used at a time to authenticate Users.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Enabling </a:t>
            </a:r>
            <a:r>
              <a:rPr lang="en-US" sz="1000" b="1" i="0" dirty="0"/>
              <a:t>Reminder Queries </a:t>
            </a:r>
            <a:r>
              <a:rPr lang="en-US" sz="1000" b="0" i="0" dirty="0"/>
              <a:t>adds another layer of security when recovering passwords</a:t>
            </a: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Mondego has a variety of Sites, both public facing and internal only. For its main public facing Site, Mondego needs Guests to be able to register for an account. Sites used internally, on the other hand, do not allow Guest account creation. </a:t>
            </a:r>
          </a:p>
        </p:txBody>
      </p:sp>
    </p:spTree>
    <p:extLst>
      <p:ext uri="{BB962C8B-B14F-4D97-AF65-F5344CB8AC3E}">
        <p14:creationId xmlns:p14="http://schemas.microsoft.com/office/powerpoint/2010/main" val="39533259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You can manage Basic User Authentication Settings in the Control Panel under </a:t>
            </a:r>
            <a:r>
              <a:rPr lang="en-US" sz="1000" b="0" i="1" dirty="0"/>
              <a:t>Instance Settings &gt; Platform &gt; User Authentication</a:t>
            </a:r>
            <a:r>
              <a:rPr lang="en-US" sz="1000" b="0" i="0" dirty="0"/>
              <a:t>. By default, all settings are enabled.</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Note: For exercises, we will disable “require email verification” since we will not have a mail server set up.</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600" b="0" dirty="0">
                <a:sym typeface="Arial"/>
              </a:rPr>
              <a:t>When enabled, Reminder Queries are used when a User requests password recovery. By default, Reminder Queries and custom questions are enabled.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600" b="0" dirty="0">
                <a:sym typeface="Arial"/>
              </a:rPr>
              <a:t>There is also an option for setting Reserved Credentials which prevents Users from using reserved screen names or emails when they create accounts.</a:t>
            </a: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Mondego wants new customers to be able to create accounts but also wants to make sure these are verified users. This can be accomplished by ensuring that ”strangers to create accounts” and “require strangers to verify their email address” are enabled. To add additional security to accounts should Users ever need to recover their accounts, Mondego manage Reminder Queries. </a:t>
            </a:r>
            <a:br>
              <a:rPr lang="en-US" sz="1000" b="0" i="0" dirty="0"/>
            </a:br>
            <a:endParaRPr lang="en-US" sz="1000" b="0" i="0" dirty="0"/>
          </a:p>
        </p:txBody>
      </p:sp>
    </p:spTree>
    <p:extLst>
      <p:ext uri="{BB962C8B-B14F-4D97-AF65-F5344CB8AC3E}">
        <p14:creationId xmlns:p14="http://schemas.microsoft.com/office/powerpoint/2010/main" val="25033206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Notes</a:t>
            </a:r>
            <a:r>
              <a:rPr lang="en-US" sz="1000" i="0" dirty="0">
                <a:solidFill>
                  <a:srgbClr val="0B5FFF"/>
                </a:solidFill>
                <a:latin typeface="Source Sans Pro"/>
                <a:ea typeface="Source Sans Pro"/>
                <a:cs typeface="Source Sans Pro"/>
                <a:sym typeface="Source Sans Pro"/>
              </a:rPr>
              <a:t>: </a:t>
            </a:r>
          </a:p>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To enable or change CAPTCHA settings, go to </a:t>
            </a:r>
            <a:r>
              <a:rPr lang="en-US" sz="1000" i="1" dirty="0">
                <a:solidFill>
                  <a:srgbClr val="0B5FFF"/>
                </a:solidFill>
                <a:latin typeface="Source Sans Pro"/>
                <a:ea typeface="Source Sans Pro"/>
                <a:cs typeface="Source Sans Pro"/>
                <a:sym typeface="Source Sans Pro"/>
              </a:rPr>
              <a:t>Control Panel &gt; System Settings &gt; Security Tools</a:t>
            </a:r>
            <a:r>
              <a:rPr lang="en-US" sz="1000" i="0" dirty="0">
                <a:solidFill>
                  <a:srgbClr val="0B5FFF"/>
                </a:solidFill>
                <a:latin typeface="Source Sans Pro"/>
                <a:ea typeface="Source Sans Pro"/>
                <a:cs typeface="Source Sans Pro"/>
                <a:sym typeface="Source Sans Pro"/>
              </a:rPr>
              <a:t>. </a:t>
            </a:r>
          </a:p>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CAPTCHA can also be enabled for Message Boards and Forms. </a:t>
            </a:r>
            <a:endParaRPr lang="en-US" sz="1000" i="1" dirty="0">
              <a:solidFill>
                <a:srgbClr val="0B5FFF"/>
              </a:solidFill>
              <a:latin typeface="Source Sans Pro"/>
              <a:ea typeface="Source Sans Pro"/>
              <a:cs typeface="Source Sans Pro"/>
              <a:sym typeface="Source Sans Pro"/>
            </a:endParaRPr>
          </a:p>
          <a:p>
            <a:pPr marL="171450" lvl="0" indent="-171450" algn="l" rtl="0">
              <a:spcBef>
                <a:spcPts val="800"/>
              </a:spcBef>
              <a:spcAft>
                <a:spcPts val="1500"/>
              </a:spcAft>
            </a:pPr>
            <a:endParaRPr lang="en-US" sz="1000" i="1" dirty="0">
              <a:solidFill>
                <a:srgbClr val="0B5FFF"/>
              </a:solidFill>
              <a:latin typeface="Source Sans Pro"/>
              <a:ea typeface="Source Sans Pro"/>
              <a:cs typeface="Source Sans Pro"/>
              <a:sym typeface="Source Sans Pro"/>
            </a:endParaRPr>
          </a:p>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Use Case</a:t>
            </a:r>
            <a:r>
              <a:rPr lang="en-US" sz="1000" i="0" dirty="0">
                <a:solidFill>
                  <a:srgbClr val="0B5FFF"/>
                </a:solidFill>
                <a:latin typeface="Source Sans Pro"/>
                <a:ea typeface="Source Sans Pro"/>
                <a:cs typeface="Source Sans Pro"/>
                <a:sym typeface="Source Sans Pro"/>
              </a:rPr>
              <a:t>:</a:t>
            </a:r>
          </a:p>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By default, any new Users must complete a CAPTCHA when they create a Mondego account. Mondego can manage what kind of CAPTCHA is offered, including opting to use a reCAPTCHA, which includes more accessible options for Users. </a:t>
            </a:r>
            <a:endParaRPr sz="1000" i="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4381330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1b Presentation Title - no wordmark">
  <p:cSld name="TITLE_1_1_3_1_1_1">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115100" y="1717850"/>
            <a:ext cx="5886000" cy="1713900"/>
          </a:xfrm>
          <a:prstGeom prst="rect">
            <a:avLst/>
          </a:prstGeom>
        </p:spPr>
        <p:txBody>
          <a:bodyPr spcFirstLastPara="1" wrap="square" lIns="91440" tIns="91425" rIns="91440" bIns="91425" anchor="t" anchorCtr="0">
            <a:noAutofit/>
          </a:bodyPr>
          <a:lstStyle>
            <a:lvl1pPr lvl="0" rtl="0">
              <a:spcBef>
                <a:spcPts val="0"/>
              </a:spcBef>
              <a:spcAft>
                <a:spcPts val="0"/>
              </a:spcAft>
              <a:buSzPts val="5200"/>
              <a:buFont typeface="Source Sans Pro"/>
              <a:buNone/>
              <a:defRPr sz="5200" b="1">
                <a:latin typeface="Source Sans Pro"/>
                <a:ea typeface="Source Sans Pro"/>
                <a:cs typeface="Source Sans Pro"/>
                <a:sym typeface="Source Sans Pro"/>
              </a:defRPr>
            </a:lvl1pPr>
            <a:lvl2pPr lvl="1"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2pPr>
            <a:lvl3pPr lvl="2"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3pPr>
            <a:lvl4pPr lvl="3"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4pPr>
            <a:lvl5pPr lvl="4"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5pPr>
            <a:lvl6pPr lvl="5"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6pPr>
            <a:lvl7pPr lvl="6"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7pPr>
            <a:lvl8pPr lvl="7"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8pPr>
            <a:lvl9pPr lvl="8"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9pPr>
          </a:lstStyle>
          <a:p>
            <a:endParaRPr dirty="0"/>
          </a:p>
        </p:txBody>
      </p:sp>
      <p:sp>
        <p:nvSpPr>
          <p:cNvPr id="11" name="Google Shape;11;p2"/>
          <p:cNvSpPr txBox="1">
            <a:spLocks noGrp="1"/>
          </p:cNvSpPr>
          <p:nvPr>
            <p:ph type="subTitle" idx="1"/>
          </p:nvPr>
        </p:nvSpPr>
        <p:spPr>
          <a:xfrm>
            <a:off x="2115101" y="3431700"/>
            <a:ext cx="5200200" cy="591900"/>
          </a:xfrm>
          <a:prstGeom prst="rect">
            <a:avLst/>
          </a:prstGeom>
        </p:spPr>
        <p:txBody>
          <a:bodyPr spcFirstLastPara="1" wrap="square" lIns="18275" tIns="91425" rIns="0" bIns="91425" anchor="t" anchorCtr="0">
            <a:noAutofit/>
          </a:bodyPr>
          <a:lstStyle>
            <a:lvl1pPr lvl="0" rtl="0">
              <a:spcBef>
                <a:spcPts val="0"/>
              </a:spcBef>
              <a:spcAft>
                <a:spcPts val="0"/>
              </a:spcAft>
              <a:buNone/>
              <a:defRPr sz="2400" b="1">
                <a:solidFill>
                  <a:schemeClr val="accent1"/>
                </a:solidFill>
              </a:defRPr>
            </a:lvl1pPr>
            <a:lvl2pPr lvl="1" rtl="0">
              <a:spcBef>
                <a:spcPts val="1600"/>
              </a:spcBef>
              <a:spcAft>
                <a:spcPts val="0"/>
              </a:spcAft>
              <a:buNone/>
              <a:defRPr>
                <a:solidFill>
                  <a:schemeClr val="accent1"/>
                </a:solidFill>
              </a:defRPr>
            </a:lvl2pPr>
            <a:lvl3pPr lvl="2" rtl="0">
              <a:spcBef>
                <a:spcPts val="1600"/>
              </a:spcBef>
              <a:spcAft>
                <a:spcPts val="0"/>
              </a:spcAft>
              <a:buNone/>
              <a:defRPr>
                <a:solidFill>
                  <a:schemeClr val="accent1"/>
                </a:solidFill>
              </a:defRPr>
            </a:lvl3pPr>
            <a:lvl4pPr lvl="3" rtl="0">
              <a:spcBef>
                <a:spcPts val="1600"/>
              </a:spcBef>
              <a:spcAft>
                <a:spcPts val="0"/>
              </a:spcAft>
              <a:buNone/>
              <a:defRPr>
                <a:solidFill>
                  <a:schemeClr val="accent1"/>
                </a:solidFill>
              </a:defRPr>
            </a:lvl4pPr>
            <a:lvl5pPr lvl="4" rtl="0">
              <a:spcBef>
                <a:spcPts val="1600"/>
              </a:spcBef>
              <a:spcAft>
                <a:spcPts val="0"/>
              </a:spcAft>
              <a:buNone/>
              <a:defRPr>
                <a:solidFill>
                  <a:schemeClr val="accent1"/>
                </a:solidFill>
              </a:defRPr>
            </a:lvl5pPr>
            <a:lvl6pPr lvl="5" rtl="0">
              <a:spcBef>
                <a:spcPts val="1600"/>
              </a:spcBef>
              <a:spcAft>
                <a:spcPts val="0"/>
              </a:spcAft>
              <a:buNone/>
              <a:defRPr>
                <a:solidFill>
                  <a:schemeClr val="accent1"/>
                </a:solidFill>
              </a:defRPr>
            </a:lvl6pPr>
            <a:lvl7pPr lvl="6" rtl="0">
              <a:spcBef>
                <a:spcPts val="1600"/>
              </a:spcBef>
              <a:spcAft>
                <a:spcPts val="0"/>
              </a:spcAft>
              <a:buNone/>
              <a:defRPr>
                <a:solidFill>
                  <a:schemeClr val="accent1"/>
                </a:solidFill>
              </a:defRPr>
            </a:lvl7pPr>
            <a:lvl8pPr lvl="7" rtl="0">
              <a:spcBef>
                <a:spcPts val="1600"/>
              </a:spcBef>
              <a:spcAft>
                <a:spcPts val="0"/>
              </a:spcAft>
              <a:buNone/>
              <a:defRPr>
                <a:solidFill>
                  <a:schemeClr val="accent1"/>
                </a:solidFill>
              </a:defRPr>
            </a:lvl8pPr>
            <a:lvl9pPr lvl="8" rtl="0">
              <a:spcBef>
                <a:spcPts val="1600"/>
              </a:spcBef>
              <a:spcAft>
                <a:spcPts val="1600"/>
              </a:spcAft>
              <a:buNone/>
              <a:defRPr>
                <a:solidFill>
                  <a:schemeClr val="accent1"/>
                </a:solidFill>
              </a:defRPr>
            </a:lvl9pPr>
          </a:lstStyle>
          <a:p>
            <a:endParaRPr/>
          </a:p>
        </p:txBody>
      </p:sp>
      <p:sp>
        <p:nvSpPr>
          <p:cNvPr id="12" name="Google Shape;12;p2"/>
          <p:cNvSpPr txBox="1">
            <a:spLocks noGrp="1"/>
          </p:cNvSpPr>
          <p:nvPr>
            <p:ph type="subTitle" idx="2"/>
          </p:nvPr>
        </p:nvSpPr>
        <p:spPr>
          <a:xfrm>
            <a:off x="2115096" y="1442700"/>
            <a:ext cx="5200200" cy="275100"/>
          </a:xfrm>
          <a:prstGeom prst="rect">
            <a:avLst/>
          </a:prstGeom>
        </p:spPr>
        <p:txBody>
          <a:bodyPr spcFirstLastPara="1" wrap="square" lIns="36575" tIns="91425" rIns="0" bIns="91425" anchor="t" anchorCtr="0">
            <a:noAutofit/>
          </a:bodyPr>
          <a:lstStyle>
            <a:lvl1pPr lvl="0" rtl="0">
              <a:spcBef>
                <a:spcPts val="0"/>
              </a:spcBef>
              <a:spcAft>
                <a:spcPts val="0"/>
              </a:spcAft>
              <a:buNone/>
              <a:defRPr sz="1400">
                <a:solidFill>
                  <a:schemeClr val="accent2"/>
                </a:solidFill>
                <a:latin typeface="Source Sans Pro SemiBold"/>
                <a:ea typeface="Source Sans Pro SemiBold"/>
                <a:cs typeface="Source Sans Pro SemiBold"/>
                <a:sym typeface="Source Sans Pro SemiBold"/>
              </a:defRPr>
            </a:lvl1pPr>
            <a:lvl2pPr lvl="1" rtl="0">
              <a:spcBef>
                <a:spcPts val="1600"/>
              </a:spcBef>
              <a:spcAft>
                <a:spcPts val="0"/>
              </a:spcAft>
              <a:buNone/>
              <a:defRPr>
                <a:solidFill>
                  <a:schemeClr val="accent2"/>
                </a:solidFill>
              </a:defRPr>
            </a:lvl2pPr>
            <a:lvl3pPr lvl="2" rtl="0">
              <a:spcBef>
                <a:spcPts val="1600"/>
              </a:spcBef>
              <a:spcAft>
                <a:spcPts val="0"/>
              </a:spcAft>
              <a:buNone/>
              <a:defRPr>
                <a:solidFill>
                  <a:schemeClr val="accent2"/>
                </a:solidFill>
              </a:defRPr>
            </a:lvl3pPr>
            <a:lvl4pPr lvl="3" rtl="0">
              <a:spcBef>
                <a:spcPts val="1600"/>
              </a:spcBef>
              <a:spcAft>
                <a:spcPts val="0"/>
              </a:spcAft>
              <a:buNone/>
              <a:defRPr>
                <a:solidFill>
                  <a:schemeClr val="accent2"/>
                </a:solidFill>
              </a:defRPr>
            </a:lvl4pPr>
            <a:lvl5pPr lvl="4" rtl="0">
              <a:spcBef>
                <a:spcPts val="1600"/>
              </a:spcBef>
              <a:spcAft>
                <a:spcPts val="0"/>
              </a:spcAft>
              <a:buNone/>
              <a:defRPr>
                <a:solidFill>
                  <a:schemeClr val="accent2"/>
                </a:solidFill>
              </a:defRPr>
            </a:lvl5pPr>
            <a:lvl6pPr lvl="5" rtl="0">
              <a:spcBef>
                <a:spcPts val="1600"/>
              </a:spcBef>
              <a:spcAft>
                <a:spcPts val="0"/>
              </a:spcAft>
              <a:buNone/>
              <a:defRPr>
                <a:solidFill>
                  <a:schemeClr val="accent2"/>
                </a:solidFill>
              </a:defRPr>
            </a:lvl6pPr>
            <a:lvl7pPr lvl="6" rtl="0">
              <a:spcBef>
                <a:spcPts val="1600"/>
              </a:spcBef>
              <a:spcAft>
                <a:spcPts val="0"/>
              </a:spcAft>
              <a:buNone/>
              <a:defRPr>
                <a:solidFill>
                  <a:schemeClr val="accent2"/>
                </a:solidFill>
              </a:defRPr>
            </a:lvl7pPr>
            <a:lvl8pPr lvl="7" rtl="0">
              <a:spcBef>
                <a:spcPts val="1600"/>
              </a:spcBef>
              <a:spcAft>
                <a:spcPts val="0"/>
              </a:spcAft>
              <a:buNone/>
              <a:defRPr>
                <a:solidFill>
                  <a:schemeClr val="accent2"/>
                </a:solidFill>
              </a:defRPr>
            </a:lvl8pPr>
            <a:lvl9pPr lvl="8" rtl="0">
              <a:spcBef>
                <a:spcPts val="1600"/>
              </a:spcBef>
              <a:spcAft>
                <a:spcPts val="1600"/>
              </a:spcAft>
              <a:buNone/>
              <a:defRPr>
                <a:solidFill>
                  <a:schemeClr val="accent2"/>
                </a:solidFill>
              </a:defRPr>
            </a:lvl9pPr>
          </a:lstStyle>
          <a:p>
            <a:endParaRPr/>
          </a:p>
        </p:txBody>
      </p:sp>
      <p:sp>
        <p:nvSpPr>
          <p:cNvPr id="13" name="Google Shape;13;p2"/>
          <p:cNvSpPr txBox="1">
            <a:spLocks noGrp="1"/>
          </p:cNvSpPr>
          <p:nvPr>
            <p:ph type="subTitle" idx="3"/>
          </p:nvPr>
        </p:nvSpPr>
        <p:spPr>
          <a:xfrm>
            <a:off x="2115100" y="4090651"/>
            <a:ext cx="5200200" cy="591900"/>
          </a:xfrm>
          <a:prstGeom prst="rect">
            <a:avLst/>
          </a:prstGeom>
        </p:spPr>
        <p:txBody>
          <a:bodyPr spcFirstLastPara="1" wrap="square" lIns="36575" tIns="91425" rIns="0"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4" name="Google Shape;14;p2"/>
          <p:cNvSpPr/>
          <p:nvPr/>
        </p:nvSpPr>
        <p:spPr>
          <a:xfrm>
            <a:off x="0" y="0"/>
            <a:ext cx="1521600" cy="5143500"/>
          </a:xfrm>
          <a:prstGeom prst="rect">
            <a:avLst/>
          </a:prstGeom>
          <a:solidFill>
            <a:srgbClr val="F4F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p:nvPr/>
        </p:nvSpPr>
        <p:spPr>
          <a:xfrm rot="5400000">
            <a:off x="8287372" y="2373600"/>
            <a:ext cx="873000" cy="39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Source Sans Pro SemiBold"/>
                <a:ea typeface="Source Sans Pro SemiBold"/>
                <a:cs typeface="Source Sans Pro SemiBold"/>
                <a:sym typeface="Source Sans Pro SemiBold"/>
              </a:rPr>
              <a:t>L</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I</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F</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E</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R</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A</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Y</a:t>
            </a:r>
            <a:endParaRPr sz="900">
              <a:solidFill>
                <a:schemeClr val="dk1"/>
              </a:solidFill>
              <a:latin typeface="Source Sans Pro SemiBold"/>
              <a:ea typeface="Source Sans Pro SemiBold"/>
              <a:cs typeface="Source Sans Pro SemiBold"/>
              <a:sym typeface="Source Sans Pro SemiBold"/>
            </a:endParaRPr>
          </a:p>
        </p:txBody>
      </p:sp>
      <p:sp>
        <p:nvSpPr>
          <p:cNvPr id="16" name="Google Shape;16;p2"/>
          <p:cNvSpPr/>
          <p:nvPr/>
        </p:nvSpPr>
        <p:spPr>
          <a:xfrm>
            <a:off x="523529" y="2334479"/>
            <a:ext cx="474542" cy="474542"/>
          </a:xfrm>
          <a:custGeom>
            <a:avLst/>
            <a:gdLst/>
            <a:ahLst/>
            <a:cxnLst/>
            <a:rect l="l" t="t" r="r" b="b"/>
            <a:pathLst>
              <a:path w="110939" h="110939" extrusionOk="0">
                <a:moveTo>
                  <a:pt x="1" y="8218"/>
                </a:moveTo>
                <a:cubicBezTo>
                  <a:pt x="1" y="3616"/>
                  <a:pt x="3616" y="1"/>
                  <a:pt x="8218" y="1"/>
                </a:cubicBezTo>
                <a:lnTo>
                  <a:pt x="102721" y="1"/>
                </a:lnTo>
                <a:cubicBezTo>
                  <a:pt x="107159" y="1"/>
                  <a:pt x="110939" y="3616"/>
                  <a:pt x="110939" y="8218"/>
                </a:cubicBezTo>
                <a:lnTo>
                  <a:pt x="110939" y="102721"/>
                </a:lnTo>
                <a:cubicBezTo>
                  <a:pt x="110939" y="107159"/>
                  <a:pt x="107159" y="110939"/>
                  <a:pt x="102721" y="110939"/>
                </a:cubicBezTo>
                <a:lnTo>
                  <a:pt x="8218" y="110939"/>
                </a:lnTo>
                <a:cubicBezTo>
                  <a:pt x="3616" y="110939"/>
                  <a:pt x="1" y="107159"/>
                  <a:pt x="1" y="102721"/>
                </a:cubicBezTo>
                <a:close/>
                <a:moveTo>
                  <a:pt x="16436" y="18408"/>
                </a:moveTo>
                <a:cubicBezTo>
                  <a:pt x="16436" y="17258"/>
                  <a:pt x="17258" y="16436"/>
                  <a:pt x="18408" y="16436"/>
                </a:cubicBezTo>
                <a:lnTo>
                  <a:pt x="30735" y="16436"/>
                </a:lnTo>
                <a:cubicBezTo>
                  <a:pt x="31885" y="16436"/>
                  <a:pt x="32871" y="17258"/>
                  <a:pt x="32871" y="18408"/>
                </a:cubicBezTo>
                <a:lnTo>
                  <a:pt x="32871" y="30735"/>
                </a:lnTo>
                <a:cubicBezTo>
                  <a:pt x="32871" y="31885"/>
                  <a:pt x="31885" y="32871"/>
                  <a:pt x="30735" y="32871"/>
                </a:cubicBezTo>
                <a:lnTo>
                  <a:pt x="18408" y="32871"/>
                </a:lnTo>
                <a:cubicBezTo>
                  <a:pt x="17258" y="32871"/>
                  <a:pt x="16436" y="31885"/>
                  <a:pt x="16436" y="30735"/>
                </a:cubicBezTo>
                <a:close/>
                <a:moveTo>
                  <a:pt x="38952" y="16436"/>
                </a:moveTo>
                <a:cubicBezTo>
                  <a:pt x="37802" y="16436"/>
                  <a:pt x="36980" y="17258"/>
                  <a:pt x="36980" y="18408"/>
                </a:cubicBezTo>
                <a:lnTo>
                  <a:pt x="36980" y="30735"/>
                </a:lnTo>
                <a:cubicBezTo>
                  <a:pt x="36980" y="31885"/>
                  <a:pt x="37802" y="32871"/>
                  <a:pt x="38952" y="32871"/>
                </a:cubicBezTo>
                <a:lnTo>
                  <a:pt x="51279" y="32871"/>
                </a:lnTo>
                <a:cubicBezTo>
                  <a:pt x="52429" y="32871"/>
                  <a:pt x="53415" y="31885"/>
                  <a:pt x="53415" y="30735"/>
                </a:cubicBezTo>
                <a:lnTo>
                  <a:pt x="53415" y="18408"/>
                </a:lnTo>
                <a:cubicBezTo>
                  <a:pt x="53415" y="17258"/>
                  <a:pt x="52429" y="16436"/>
                  <a:pt x="51279" y="16436"/>
                </a:cubicBezTo>
                <a:close/>
                <a:moveTo>
                  <a:pt x="57524" y="18408"/>
                </a:moveTo>
                <a:cubicBezTo>
                  <a:pt x="57524" y="17258"/>
                  <a:pt x="58346" y="16436"/>
                  <a:pt x="59496" y="16436"/>
                </a:cubicBezTo>
                <a:lnTo>
                  <a:pt x="71823" y="16436"/>
                </a:lnTo>
                <a:cubicBezTo>
                  <a:pt x="72973" y="16436"/>
                  <a:pt x="73959" y="17258"/>
                  <a:pt x="73959" y="18408"/>
                </a:cubicBezTo>
                <a:lnTo>
                  <a:pt x="73959" y="30735"/>
                </a:lnTo>
                <a:cubicBezTo>
                  <a:pt x="73959" y="31885"/>
                  <a:pt x="72973" y="32871"/>
                  <a:pt x="71823" y="32871"/>
                </a:cubicBezTo>
                <a:lnTo>
                  <a:pt x="59496" y="32871"/>
                </a:lnTo>
                <a:cubicBezTo>
                  <a:pt x="58346" y="32871"/>
                  <a:pt x="57524" y="31885"/>
                  <a:pt x="57524" y="30735"/>
                </a:cubicBezTo>
                <a:close/>
                <a:moveTo>
                  <a:pt x="18408" y="36980"/>
                </a:moveTo>
                <a:cubicBezTo>
                  <a:pt x="17258" y="36980"/>
                  <a:pt x="16436" y="37802"/>
                  <a:pt x="16436" y="38952"/>
                </a:cubicBezTo>
                <a:lnTo>
                  <a:pt x="16436" y="51279"/>
                </a:lnTo>
                <a:cubicBezTo>
                  <a:pt x="16436" y="52429"/>
                  <a:pt x="17258" y="53415"/>
                  <a:pt x="18408" y="53415"/>
                </a:cubicBezTo>
                <a:lnTo>
                  <a:pt x="30735" y="53415"/>
                </a:lnTo>
                <a:cubicBezTo>
                  <a:pt x="31885" y="53415"/>
                  <a:pt x="32871" y="52429"/>
                  <a:pt x="32871" y="51279"/>
                </a:cubicBezTo>
                <a:lnTo>
                  <a:pt x="32871" y="38952"/>
                </a:lnTo>
                <a:cubicBezTo>
                  <a:pt x="32871" y="37802"/>
                  <a:pt x="31885" y="36980"/>
                  <a:pt x="30735" y="36980"/>
                </a:cubicBezTo>
                <a:close/>
                <a:moveTo>
                  <a:pt x="36980" y="38952"/>
                </a:moveTo>
                <a:cubicBezTo>
                  <a:pt x="36980" y="37802"/>
                  <a:pt x="37802" y="36980"/>
                  <a:pt x="38952" y="36980"/>
                </a:cubicBezTo>
                <a:lnTo>
                  <a:pt x="51279" y="36980"/>
                </a:lnTo>
                <a:cubicBezTo>
                  <a:pt x="52429" y="36980"/>
                  <a:pt x="53415" y="37802"/>
                  <a:pt x="53415" y="38952"/>
                </a:cubicBezTo>
                <a:lnTo>
                  <a:pt x="53415" y="51279"/>
                </a:lnTo>
                <a:cubicBezTo>
                  <a:pt x="53415" y="52429"/>
                  <a:pt x="52429" y="53415"/>
                  <a:pt x="51279" y="53415"/>
                </a:cubicBezTo>
                <a:lnTo>
                  <a:pt x="38952" y="53415"/>
                </a:lnTo>
                <a:cubicBezTo>
                  <a:pt x="37802" y="53415"/>
                  <a:pt x="36980" y="52429"/>
                  <a:pt x="36980" y="51279"/>
                </a:cubicBezTo>
                <a:close/>
                <a:moveTo>
                  <a:pt x="80041" y="36980"/>
                </a:moveTo>
                <a:cubicBezTo>
                  <a:pt x="78890" y="36980"/>
                  <a:pt x="78068" y="37802"/>
                  <a:pt x="78068" y="38952"/>
                </a:cubicBezTo>
                <a:lnTo>
                  <a:pt x="78068" y="51279"/>
                </a:lnTo>
                <a:cubicBezTo>
                  <a:pt x="78068" y="52429"/>
                  <a:pt x="78890" y="53415"/>
                  <a:pt x="80041" y="53415"/>
                </a:cubicBezTo>
                <a:lnTo>
                  <a:pt x="92367" y="53415"/>
                </a:lnTo>
                <a:cubicBezTo>
                  <a:pt x="93517" y="53415"/>
                  <a:pt x="94504" y="52429"/>
                  <a:pt x="94504" y="51279"/>
                </a:cubicBezTo>
                <a:lnTo>
                  <a:pt x="94504" y="38952"/>
                </a:lnTo>
                <a:cubicBezTo>
                  <a:pt x="94504" y="37802"/>
                  <a:pt x="93517" y="36980"/>
                  <a:pt x="92367" y="36980"/>
                </a:cubicBezTo>
                <a:close/>
                <a:moveTo>
                  <a:pt x="16436" y="59496"/>
                </a:moveTo>
                <a:cubicBezTo>
                  <a:pt x="16436" y="58346"/>
                  <a:pt x="17258" y="57524"/>
                  <a:pt x="18408" y="57524"/>
                </a:cubicBezTo>
                <a:lnTo>
                  <a:pt x="30735" y="57524"/>
                </a:lnTo>
                <a:cubicBezTo>
                  <a:pt x="31885" y="57524"/>
                  <a:pt x="32871" y="58346"/>
                  <a:pt x="32871" y="59496"/>
                </a:cubicBezTo>
                <a:lnTo>
                  <a:pt x="32871" y="71823"/>
                </a:lnTo>
                <a:cubicBezTo>
                  <a:pt x="32871" y="72973"/>
                  <a:pt x="31885" y="73959"/>
                  <a:pt x="30735" y="73959"/>
                </a:cubicBezTo>
                <a:lnTo>
                  <a:pt x="18408" y="73959"/>
                </a:lnTo>
                <a:cubicBezTo>
                  <a:pt x="17258" y="73959"/>
                  <a:pt x="16436" y="72973"/>
                  <a:pt x="16436" y="71823"/>
                </a:cubicBezTo>
                <a:close/>
                <a:moveTo>
                  <a:pt x="59496" y="57524"/>
                </a:moveTo>
                <a:cubicBezTo>
                  <a:pt x="58346" y="57524"/>
                  <a:pt x="57524" y="58346"/>
                  <a:pt x="57524" y="59496"/>
                </a:cubicBezTo>
                <a:lnTo>
                  <a:pt x="57524" y="71823"/>
                </a:lnTo>
                <a:cubicBezTo>
                  <a:pt x="57524" y="72973"/>
                  <a:pt x="58346" y="73959"/>
                  <a:pt x="59496" y="73959"/>
                </a:cubicBezTo>
                <a:lnTo>
                  <a:pt x="71823" y="73959"/>
                </a:lnTo>
                <a:cubicBezTo>
                  <a:pt x="72973" y="73959"/>
                  <a:pt x="73959" y="72973"/>
                  <a:pt x="73959" y="71823"/>
                </a:cubicBezTo>
                <a:lnTo>
                  <a:pt x="73959" y="59496"/>
                </a:lnTo>
                <a:cubicBezTo>
                  <a:pt x="73959" y="58346"/>
                  <a:pt x="72973" y="57524"/>
                  <a:pt x="71823" y="57524"/>
                </a:cubicBezTo>
                <a:close/>
                <a:moveTo>
                  <a:pt x="78068" y="59496"/>
                </a:moveTo>
                <a:cubicBezTo>
                  <a:pt x="78068" y="58346"/>
                  <a:pt x="78890" y="57524"/>
                  <a:pt x="80041" y="57524"/>
                </a:cubicBezTo>
                <a:lnTo>
                  <a:pt x="92367" y="57524"/>
                </a:lnTo>
                <a:cubicBezTo>
                  <a:pt x="93517" y="57524"/>
                  <a:pt x="94504" y="58346"/>
                  <a:pt x="94504" y="59496"/>
                </a:cubicBezTo>
                <a:lnTo>
                  <a:pt x="94504" y="71823"/>
                </a:lnTo>
                <a:cubicBezTo>
                  <a:pt x="94504" y="72973"/>
                  <a:pt x="93517" y="73959"/>
                  <a:pt x="92367" y="73959"/>
                </a:cubicBezTo>
                <a:lnTo>
                  <a:pt x="80041" y="73959"/>
                </a:lnTo>
                <a:cubicBezTo>
                  <a:pt x="78890" y="73959"/>
                  <a:pt x="78068" y="72973"/>
                  <a:pt x="78068" y="71823"/>
                </a:cubicBezTo>
                <a:close/>
                <a:moveTo>
                  <a:pt x="38952" y="78068"/>
                </a:moveTo>
                <a:cubicBezTo>
                  <a:pt x="37802" y="78068"/>
                  <a:pt x="36980" y="78890"/>
                  <a:pt x="36980" y="80041"/>
                </a:cubicBezTo>
                <a:lnTo>
                  <a:pt x="36980" y="92367"/>
                </a:lnTo>
                <a:cubicBezTo>
                  <a:pt x="36980" y="93517"/>
                  <a:pt x="37802" y="94504"/>
                  <a:pt x="38952" y="94504"/>
                </a:cubicBezTo>
                <a:lnTo>
                  <a:pt x="51279" y="94504"/>
                </a:lnTo>
                <a:cubicBezTo>
                  <a:pt x="52429" y="94504"/>
                  <a:pt x="53415" y="93517"/>
                  <a:pt x="53415" y="92367"/>
                </a:cubicBezTo>
                <a:lnTo>
                  <a:pt x="53415" y="80041"/>
                </a:lnTo>
                <a:cubicBezTo>
                  <a:pt x="53415" y="78890"/>
                  <a:pt x="52429" y="78068"/>
                  <a:pt x="51279" y="78068"/>
                </a:cubicBezTo>
                <a:close/>
                <a:moveTo>
                  <a:pt x="57524" y="80041"/>
                </a:moveTo>
                <a:cubicBezTo>
                  <a:pt x="57524" y="78890"/>
                  <a:pt x="58346" y="78068"/>
                  <a:pt x="59496" y="78068"/>
                </a:cubicBezTo>
                <a:lnTo>
                  <a:pt x="71823" y="78068"/>
                </a:lnTo>
                <a:cubicBezTo>
                  <a:pt x="72973" y="78068"/>
                  <a:pt x="73959" y="78890"/>
                  <a:pt x="73959" y="80041"/>
                </a:cubicBezTo>
                <a:lnTo>
                  <a:pt x="73959" y="92367"/>
                </a:lnTo>
                <a:cubicBezTo>
                  <a:pt x="73959" y="93517"/>
                  <a:pt x="72973" y="94504"/>
                  <a:pt x="71823" y="94504"/>
                </a:cubicBezTo>
                <a:lnTo>
                  <a:pt x="59496" y="94504"/>
                </a:lnTo>
                <a:cubicBezTo>
                  <a:pt x="58346" y="94504"/>
                  <a:pt x="57524" y="93517"/>
                  <a:pt x="57524" y="92367"/>
                </a:cubicBezTo>
                <a:close/>
                <a:moveTo>
                  <a:pt x="80041" y="78068"/>
                </a:moveTo>
                <a:cubicBezTo>
                  <a:pt x="78890" y="78068"/>
                  <a:pt x="78068" y="78890"/>
                  <a:pt x="78068" y="80041"/>
                </a:cubicBezTo>
                <a:lnTo>
                  <a:pt x="78068" y="92367"/>
                </a:lnTo>
                <a:cubicBezTo>
                  <a:pt x="78068" y="93517"/>
                  <a:pt x="78890" y="94504"/>
                  <a:pt x="80041" y="94504"/>
                </a:cubicBezTo>
                <a:lnTo>
                  <a:pt x="92367" y="94504"/>
                </a:lnTo>
                <a:cubicBezTo>
                  <a:pt x="93517" y="94504"/>
                  <a:pt x="94504" y="93517"/>
                  <a:pt x="94504" y="92367"/>
                </a:cubicBezTo>
                <a:lnTo>
                  <a:pt x="94504" y="80041"/>
                </a:lnTo>
                <a:cubicBezTo>
                  <a:pt x="94504" y="78890"/>
                  <a:pt x="93517" y="78068"/>
                  <a:pt x="92367" y="78068"/>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pos="1332">
          <p15:clr>
            <a:schemeClr val="accent5"/>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3c Content - image left full-height">
  <p:cSld name="03c Content - image left full-height">
    <p:spTree>
      <p:nvGrpSpPr>
        <p:cNvPr id="1" name="Shape 54"/>
        <p:cNvGrpSpPr/>
        <p:nvPr/>
      </p:nvGrpSpPr>
      <p:grpSpPr>
        <a:xfrm>
          <a:off x="0" y="0"/>
          <a:ext cx="0" cy="0"/>
          <a:chOff x="0" y="0"/>
          <a:chExt cx="0" cy="0"/>
        </a:xfrm>
      </p:grpSpPr>
      <p:cxnSp>
        <p:nvCxnSpPr>
          <p:cNvPr id="56" name="Google Shape;56;p8"/>
          <p:cNvCxnSpPr>
            <a:cxnSpLocks/>
          </p:cNvCxnSpPr>
          <p:nvPr/>
        </p:nvCxnSpPr>
        <p:spPr>
          <a:xfrm>
            <a:off x="4870812" y="4604232"/>
            <a:ext cx="3782100" cy="0"/>
          </a:xfrm>
          <a:prstGeom prst="straightConnector1">
            <a:avLst/>
          </a:prstGeom>
          <a:noFill/>
          <a:ln w="9525" cap="flat" cmpd="sng">
            <a:solidFill>
              <a:srgbClr val="EBEEF2"/>
            </a:solidFill>
            <a:prstDash val="solid"/>
            <a:round/>
            <a:headEnd type="none" w="med" len="med"/>
            <a:tailEnd type="none" w="med" len="med"/>
          </a:ln>
        </p:spPr>
      </p:cxnSp>
      <p:cxnSp>
        <p:nvCxnSpPr>
          <p:cNvPr id="57" name="Google Shape;57;p8"/>
          <p:cNvCxnSpPr/>
          <p:nvPr/>
        </p:nvCxnSpPr>
        <p:spPr>
          <a:xfrm flipH="1">
            <a:off x="8652912" y="4602432"/>
            <a:ext cx="200700" cy="1800"/>
          </a:xfrm>
          <a:prstGeom prst="straightConnector1">
            <a:avLst/>
          </a:prstGeom>
          <a:noFill/>
          <a:ln w="9525" cap="flat" cmpd="sng">
            <a:solidFill>
              <a:schemeClr val="dk1"/>
            </a:solidFill>
            <a:prstDash val="solid"/>
            <a:round/>
            <a:headEnd type="none" w="med" len="med"/>
            <a:tailEnd type="none" w="med" len="med"/>
          </a:ln>
        </p:spPr>
      </p:cxnSp>
      <p:sp>
        <p:nvSpPr>
          <p:cNvPr id="58" name="Google Shape;58;p8"/>
          <p:cNvSpPr txBox="1">
            <a:spLocks noGrp="1"/>
          </p:cNvSpPr>
          <p:nvPr>
            <p:ph type="title"/>
          </p:nvPr>
        </p:nvSpPr>
        <p:spPr>
          <a:xfrm>
            <a:off x="4840710" y="1654250"/>
            <a:ext cx="4012800" cy="529200"/>
          </a:xfrm>
          <a:prstGeom prst="rect">
            <a:avLst/>
          </a:prstGeom>
        </p:spPr>
        <p:txBody>
          <a:bodyPr spcFirstLastPara="1" wrap="square" lIns="0" tIns="91425" rIns="0"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59" name="Google Shape;59;p8"/>
          <p:cNvSpPr txBox="1">
            <a:spLocks noGrp="1"/>
          </p:cNvSpPr>
          <p:nvPr>
            <p:ph type="subTitle" idx="1"/>
          </p:nvPr>
        </p:nvSpPr>
        <p:spPr>
          <a:xfrm>
            <a:off x="4840700" y="2183400"/>
            <a:ext cx="4012800" cy="2115600"/>
          </a:xfrm>
          <a:prstGeom prst="rect">
            <a:avLst/>
          </a:prstGeom>
        </p:spPr>
        <p:txBody>
          <a:bodyPr spcFirstLastPara="1" wrap="square" lIns="0" tIns="91425" rIns="0" bIns="91425" anchor="t" anchorCtr="0">
            <a:noAutofit/>
          </a:bodyPr>
          <a:lstStyle>
            <a:lvl1pPr lvl="0" rtl="0">
              <a:spcBef>
                <a:spcPts val="0"/>
              </a:spcBef>
              <a:spcAft>
                <a:spcPts val="0"/>
              </a:spcAft>
              <a:buNone/>
              <a:defRPr sz="1600"/>
            </a:lvl1pPr>
            <a:lvl2pPr lvl="1" rtl="0">
              <a:spcBef>
                <a:spcPts val="1600"/>
              </a:spcBef>
              <a:spcAft>
                <a:spcPts val="0"/>
              </a:spcAft>
              <a:buNone/>
              <a:defRPr sz="1600"/>
            </a:lvl2pPr>
            <a:lvl3pPr lvl="2" rtl="0">
              <a:spcBef>
                <a:spcPts val="1600"/>
              </a:spcBef>
              <a:spcAft>
                <a:spcPts val="0"/>
              </a:spcAft>
              <a:buNone/>
              <a:defRPr sz="1600"/>
            </a:lvl3pPr>
            <a:lvl4pPr lvl="3" rtl="0">
              <a:spcBef>
                <a:spcPts val="1600"/>
              </a:spcBef>
              <a:spcAft>
                <a:spcPts val="0"/>
              </a:spcAft>
              <a:buNone/>
              <a:defRPr sz="1600"/>
            </a:lvl4pPr>
            <a:lvl5pPr lvl="4" rtl="0">
              <a:spcBef>
                <a:spcPts val="1600"/>
              </a:spcBef>
              <a:spcAft>
                <a:spcPts val="0"/>
              </a:spcAft>
              <a:buNone/>
              <a:defRPr sz="1600"/>
            </a:lvl5pPr>
            <a:lvl6pPr lvl="5" rtl="0">
              <a:spcBef>
                <a:spcPts val="1600"/>
              </a:spcBef>
              <a:spcAft>
                <a:spcPts val="0"/>
              </a:spcAft>
              <a:buNone/>
              <a:defRPr sz="1600"/>
            </a:lvl6pPr>
            <a:lvl7pPr lvl="6" rtl="0">
              <a:spcBef>
                <a:spcPts val="1600"/>
              </a:spcBef>
              <a:spcAft>
                <a:spcPts val="0"/>
              </a:spcAft>
              <a:buNone/>
              <a:defRPr sz="1600"/>
            </a:lvl7pPr>
            <a:lvl8pPr lvl="7" rtl="0">
              <a:spcBef>
                <a:spcPts val="1600"/>
              </a:spcBef>
              <a:spcAft>
                <a:spcPts val="0"/>
              </a:spcAft>
              <a:buNone/>
              <a:defRPr sz="1600"/>
            </a:lvl8pPr>
            <a:lvl9pPr lvl="8" rtl="0">
              <a:spcBef>
                <a:spcPts val="1600"/>
              </a:spcBef>
              <a:spcAft>
                <a:spcPts val="1600"/>
              </a:spcAft>
              <a:buNone/>
              <a:defRPr sz="1600"/>
            </a:lvl9pPr>
          </a:lstStyle>
          <a:p>
            <a:endParaRPr dirty="0"/>
          </a:p>
        </p:txBody>
      </p:sp>
      <p:sp>
        <p:nvSpPr>
          <p:cNvPr id="60" name="Google Shape;60;p8"/>
          <p:cNvSpPr txBox="1">
            <a:spLocks noGrp="1"/>
          </p:cNvSpPr>
          <p:nvPr>
            <p:ph type="subTitle" idx="2"/>
          </p:nvPr>
        </p:nvSpPr>
        <p:spPr>
          <a:xfrm>
            <a:off x="4840700" y="1476675"/>
            <a:ext cx="3617400" cy="177600"/>
          </a:xfrm>
          <a:prstGeom prst="rect">
            <a:avLst/>
          </a:prstGeom>
        </p:spPr>
        <p:txBody>
          <a:bodyPr spcFirstLastPara="1" wrap="square" lIns="18275" tIns="91425" rIns="0" bIns="91425" anchor="t" anchorCtr="0">
            <a:noAutofit/>
          </a:bodyPr>
          <a:lstStyle>
            <a:lvl1pPr lvl="0" rtl="0">
              <a:lnSpc>
                <a:spcPct val="100000"/>
              </a:lnSpc>
              <a:spcBef>
                <a:spcPts val="0"/>
              </a:spcBef>
              <a:spcAft>
                <a:spcPts val="0"/>
              </a:spcAft>
              <a:buNone/>
              <a:defRPr sz="1000">
                <a:solidFill>
                  <a:schemeClr val="accent2"/>
                </a:solidFill>
                <a:latin typeface="Source Sans Pro SemiBold"/>
                <a:ea typeface="Source Sans Pro SemiBold"/>
                <a:cs typeface="Source Sans Pro SemiBold"/>
                <a:sym typeface="Source Sans Pro SemiBold"/>
              </a:defRPr>
            </a:lvl1pPr>
            <a:lvl2pPr lvl="1" rtl="0">
              <a:spcBef>
                <a:spcPts val="0"/>
              </a:spcBef>
              <a:spcAft>
                <a:spcPts val="0"/>
              </a:spcAft>
              <a:buNone/>
              <a:defRPr sz="1000">
                <a:solidFill>
                  <a:schemeClr val="accent2"/>
                </a:solidFill>
              </a:defRPr>
            </a:lvl2pPr>
            <a:lvl3pPr lvl="2" rtl="0">
              <a:spcBef>
                <a:spcPts val="1600"/>
              </a:spcBef>
              <a:spcAft>
                <a:spcPts val="0"/>
              </a:spcAft>
              <a:buNone/>
              <a:defRPr sz="1000">
                <a:solidFill>
                  <a:schemeClr val="accent2"/>
                </a:solidFill>
              </a:defRPr>
            </a:lvl3pPr>
            <a:lvl4pPr lvl="3" rtl="0">
              <a:spcBef>
                <a:spcPts val="1600"/>
              </a:spcBef>
              <a:spcAft>
                <a:spcPts val="0"/>
              </a:spcAft>
              <a:buNone/>
              <a:defRPr sz="1000">
                <a:solidFill>
                  <a:schemeClr val="accent2"/>
                </a:solidFill>
              </a:defRPr>
            </a:lvl4pPr>
            <a:lvl5pPr lvl="4" rtl="0">
              <a:spcBef>
                <a:spcPts val="1600"/>
              </a:spcBef>
              <a:spcAft>
                <a:spcPts val="0"/>
              </a:spcAft>
              <a:buNone/>
              <a:defRPr sz="1000">
                <a:solidFill>
                  <a:schemeClr val="accent2"/>
                </a:solidFill>
              </a:defRPr>
            </a:lvl5pPr>
            <a:lvl6pPr lvl="5" rtl="0">
              <a:spcBef>
                <a:spcPts val="1600"/>
              </a:spcBef>
              <a:spcAft>
                <a:spcPts val="0"/>
              </a:spcAft>
              <a:buNone/>
              <a:defRPr sz="1000">
                <a:solidFill>
                  <a:schemeClr val="accent2"/>
                </a:solidFill>
              </a:defRPr>
            </a:lvl6pPr>
            <a:lvl7pPr lvl="6" rtl="0">
              <a:spcBef>
                <a:spcPts val="1600"/>
              </a:spcBef>
              <a:spcAft>
                <a:spcPts val="0"/>
              </a:spcAft>
              <a:buNone/>
              <a:defRPr sz="1000">
                <a:solidFill>
                  <a:schemeClr val="accent2"/>
                </a:solidFill>
              </a:defRPr>
            </a:lvl7pPr>
            <a:lvl8pPr lvl="7" rtl="0">
              <a:spcBef>
                <a:spcPts val="1600"/>
              </a:spcBef>
              <a:spcAft>
                <a:spcPts val="0"/>
              </a:spcAft>
              <a:buNone/>
              <a:defRPr sz="1000">
                <a:solidFill>
                  <a:schemeClr val="accent2"/>
                </a:solidFill>
              </a:defRPr>
            </a:lvl8pPr>
            <a:lvl9pPr lvl="8" rtl="0">
              <a:spcBef>
                <a:spcPts val="1600"/>
              </a:spcBef>
              <a:spcAft>
                <a:spcPts val="1600"/>
              </a:spcAft>
              <a:buNone/>
              <a:defRPr sz="1000">
                <a:solidFill>
                  <a:schemeClr val="accent2"/>
                </a:solidFill>
              </a:defRPr>
            </a:lvl9pPr>
          </a:lstStyle>
          <a:p>
            <a:endParaRPr dirty="0"/>
          </a:p>
        </p:txBody>
      </p:sp>
      <p:grpSp>
        <p:nvGrpSpPr>
          <p:cNvPr id="61" name="Google Shape;61;p8"/>
          <p:cNvGrpSpPr/>
          <p:nvPr/>
        </p:nvGrpSpPr>
        <p:grpSpPr>
          <a:xfrm>
            <a:off x="4877599" y="4719126"/>
            <a:ext cx="626141" cy="183261"/>
            <a:chOff x="621050" y="1967150"/>
            <a:chExt cx="6280250" cy="1838125"/>
          </a:xfrm>
        </p:grpSpPr>
        <p:sp>
          <p:nvSpPr>
            <p:cNvPr id="62" name="Google Shape;62;p8"/>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a:off x="2296425" y="1967150"/>
              <a:ext cx="4604875" cy="1838125"/>
            </a:xfrm>
            <a:custGeom>
              <a:avLst/>
              <a:gdLst/>
              <a:ahLst/>
              <a:cxnLst/>
              <a:rect l="l" t="t" r="r" b="b"/>
              <a:pathLst>
                <a:path w="184195" h="73525" extrusionOk="0">
                  <a:moveTo>
                    <a:pt x="33316" y="5362"/>
                  </a:moveTo>
                  <a:cubicBezTo>
                    <a:pt x="32780" y="5362"/>
                    <a:pt x="32244" y="5821"/>
                    <a:pt x="32244" y="6434"/>
                  </a:cubicBezTo>
                  <a:lnTo>
                    <a:pt x="32244" y="9880"/>
                  </a:lnTo>
                  <a:cubicBezTo>
                    <a:pt x="32244" y="10416"/>
                    <a:pt x="32780" y="10952"/>
                    <a:pt x="33316" y="10952"/>
                  </a:cubicBezTo>
                  <a:lnTo>
                    <a:pt x="36762" y="10952"/>
                  </a:lnTo>
                  <a:cubicBezTo>
                    <a:pt x="37375" y="10952"/>
                    <a:pt x="37835" y="10416"/>
                    <a:pt x="37835" y="9880"/>
                  </a:cubicBezTo>
                  <a:lnTo>
                    <a:pt x="37835" y="6434"/>
                  </a:lnTo>
                  <a:cubicBezTo>
                    <a:pt x="37835" y="5821"/>
                    <a:pt x="37375" y="5362"/>
                    <a:pt x="36762" y="5362"/>
                  </a:cubicBezTo>
                  <a:close/>
                  <a:moveTo>
                    <a:pt x="78197" y="22134"/>
                  </a:moveTo>
                  <a:cubicBezTo>
                    <a:pt x="84860" y="22134"/>
                    <a:pt x="88459" y="26806"/>
                    <a:pt x="88536" y="35231"/>
                  </a:cubicBezTo>
                  <a:lnTo>
                    <a:pt x="66172" y="35231"/>
                  </a:lnTo>
                  <a:cubicBezTo>
                    <a:pt x="67015" y="27495"/>
                    <a:pt x="71916" y="22134"/>
                    <a:pt x="78197" y="22134"/>
                  </a:cubicBezTo>
                  <a:close/>
                  <a:moveTo>
                    <a:pt x="133340" y="22134"/>
                  </a:moveTo>
                  <a:cubicBezTo>
                    <a:pt x="137016" y="22211"/>
                    <a:pt x="140080" y="23589"/>
                    <a:pt x="143603" y="26729"/>
                  </a:cubicBezTo>
                  <a:lnTo>
                    <a:pt x="143603" y="48097"/>
                  </a:lnTo>
                  <a:cubicBezTo>
                    <a:pt x="139697" y="52080"/>
                    <a:pt x="136250" y="53841"/>
                    <a:pt x="132574" y="53841"/>
                  </a:cubicBezTo>
                  <a:cubicBezTo>
                    <a:pt x="125298" y="53841"/>
                    <a:pt x="120933" y="47867"/>
                    <a:pt x="120933" y="37988"/>
                  </a:cubicBezTo>
                  <a:cubicBezTo>
                    <a:pt x="120933" y="29104"/>
                    <a:pt x="126370" y="22134"/>
                    <a:pt x="133340" y="22134"/>
                  </a:cubicBezTo>
                  <a:close/>
                  <a:moveTo>
                    <a:pt x="460" y="5515"/>
                  </a:moveTo>
                  <a:cubicBezTo>
                    <a:pt x="230" y="5515"/>
                    <a:pt x="0" y="5744"/>
                    <a:pt x="0" y="6051"/>
                  </a:cubicBezTo>
                  <a:lnTo>
                    <a:pt x="0" y="56369"/>
                  </a:lnTo>
                  <a:cubicBezTo>
                    <a:pt x="0" y="56675"/>
                    <a:pt x="230" y="56905"/>
                    <a:pt x="460" y="56905"/>
                  </a:cubicBezTo>
                  <a:lnTo>
                    <a:pt x="27189" y="56905"/>
                  </a:lnTo>
                  <a:cubicBezTo>
                    <a:pt x="27495" y="56905"/>
                    <a:pt x="27648" y="56675"/>
                    <a:pt x="27648" y="56369"/>
                  </a:cubicBezTo>
                  <a:lnTo>
                    <a:pt x="27648" y="53305"/>
                  </a:lnTo>
                  <a:cubicBezTo>
                    <a:pt x="27648" y="53152"/>
                    <a:pt x="27495" y="52922"/>
                    <a:pt x="27189" y="52922"/>
                  </a:cubicBezTo>
                  <a:lnTo>
                    <a:pt x="4519" y="52922"/>
                  </a:lnTo>
                  <a:lnTo>
                    <a:pt x="4519" y="6051"/>
                  </a:lnTo>
                  <a:cubicBezTo>
                    <a:pt x="4519" y="5744"/>
                    <a:pt x="4289" y="5515"/>
                    <a:pt x="4059" y="5515"/>
                  </a:cubicBezTo>
                  <a:close/>
                  <a:moveTo>
                    <a:pt x="58054" y="0"/>
                  </a:moveTo>
                  <a:cubicBezTo>
                    <a:pt x="51850" y="0"/>
                    <a:pt x="48480" y="4136"/>
                    <a:pt x="48480" y="11489"/>
                  </a:cubicBezTo>
                  <a:lnTo>
                    <a:pt x="48480" y="19224"/>
                  </a:lnTo>
                  <a:lnTo>
                    <a:pt x="43809" y="19530"/>
                  </a:lnTo>
                  <a:cubicBezTo>
                    <a:pt x="43579" y="19530"/>
                    <a:pt x="43349" y="19760"/>
                    <a:pt x="43349" y="19990"/>
                  </a:cubicBezTo>
                  <a:lnTo>
                    <a:pt x="43349" y="22594"/>
                  </a:lnTo>
                  <a:cubicBezTo>
                    <a:pt x="43349" y="22900"/>
                    <a:pt x="43579" y="23053"/>
                    <a:pt x="43809" y="23053"/>
                  </a:cubicBezTo>
                  <a:lnTo>
                    <a:pt x="48480" y="23053"/>
                  </a:lnTo>
                  <a:lnTo>
                    <a:pt x="48480" y="56369"/>
                  </a:lnTo>
                  <a:cubicBezTo>
                    <a:pt x="48480" y="56675"/>
                    <a:pt x="48634" y="56905"/>
                    <a:pt x="48940" y="56905"/>
                  </a:cubicBezTo>
                  <a:lnTo>
                    <a:pt x="52310" y="56905"/>
                  </a:lnTo>
                  <a:cubicBezTo>
                    <a:pt x="52540" y="56905"/>
                    <a:pt x="52769" y="56675"/>
                    <a:pt x="52769" y="56369"/>
                  </a:cubicBezTo>
                  <a:lnTo>
                    <a:pt x="52769" y="23053"/>
                  </a:lnTo>
                  <a:lnTo>
                    <a:pt x="60811" y="23053"/>
                  </a:lnTo>
                  <a:cubicBezTo>
                    <a:pt x="61117" y="23053"/>
                    <a:pt x="61271" y="22900"/>
                    <a:pt x="61271" y="22594"/>
                  </a:cubicBezTo>
                  <a:lnTo>
                    <a:pt x="61271" y="19607"/>
                  </a:lnTo>
                  <a:cubicBezTo>
                    <a:pt x="61271" y="19454"/>
                    <a:pt x="61117" y="19224"/>
                    <a:pt x="60811" y="19224"/>
                  </a:cubicBezTo>
                  <a:lnTo>
                    <a:pt x="52769" y="19224"/>
                  </a:lnTo>
                  <a:lnTo>
                    <a:pt x="52769" y="11795"/>
                  </a:lnTo>
                  <a:cubicBezTo>
                    <a:pt x="52769" y="6510"/>
                    <a:pt x="54454" y="3906"/>
                    <a:pt x="58054" y="3906"/>
                  </a:cubicBezTo>
                  <a:cubicBezTo>
                    <a:pt x="59432" y="3906"/>
                    <a:pt x="60888" y="4289"/>
                    <a:pt x="62266" y="4902"/>
                  </a:cubicBezTo>
                  <a:cubicBezTo>
                    <a:pt x="62305" y="4940"/>
                    <a:pt x="62362" y="4959"/>
                    <a:pt x="62429" y="4959"/>
                  </a:cubicBezTo>
                  <a:cubicBezTo>
                    <a:pt x="62496" y="4959"/>
                    <a:pt x="62573" y="4940"/>
                    <a:pt x="62649" y="4902"/>
                  </a:cubicBezTo>
                  <a:lnTo>
                    <a:pt x="62879" y="4596"/>
                  </a:lnTo>
                  <a:lnTo>
                    <a:pt x="63875" y="1839"/>
                  </a:lnTo>
                  <a:cubicBezTo>
                    <a:pt x="63951" y="1609"/>
                    <a:pt x="63875" y="1379"/>
                    <a:pt x="63568" y="1226"/>
                  </a:cubicBezTo>
                  <a:cubicBezTo>
                    <a:pt x="61730" y="460"/>
                    <a:pt x="59739" y="0"/>
                    <a:pt x="58054" y="0"/>
                  </a:cubicBezTo>
                  <a:close/>
                  <a:moveTo>
                    <a:pt x="33316" y="19224"/>
                  </a:moveTo>
                  <a:cubicBezTo>
                    <a:pt x="33010" y="19224"/>
                    <a:pt x="32856" y="19454"/>
                    <a:pt x="32856" y="19760"/>
                  </a:cubicBezTo>
                  <a:lnTo>
                    <a:pt x="32856" y="56522"/>
                  </a:lnTo>
                  <a:cubicBezTo>
                    <a:pt x="32856" y="56752"/>
                    <a:pt x="33010" y="56981"/>
                    <a:pt x="33316" y="56981"/>
                  </a:cubicBezTo>
                  <a:lnTo>
                    <a:pt x="36686" y="56981"/>
                  </a:lnTo>
                  <a:cubicBezTo>
                    <a:pt x="36992" y="56981"/>
                    <a:pt x="37145" y="56752"/>
                    <a:pt x="37145" y="56522"/>
                  </a:cubicBezTo>
                  <a:lnTo>
                    <a:pt x="37145" y="19760"/>
                  </a:lnTo>
                  <a:cubicBezTo>
                    <a:pt x="37145" y="19454"/>
                    <a:pt x="36992" y="19224"/>
                    <a:pt x="36686" y="19224"/>
                  </a:cubicBezTo>
                  <a:close/>
                  <a:moveTo>
                    <a:pt x="113350" y="18381"/>
                  </a:moveTo>
                  <a:cubicBezTo>
                    <a:pt x="109521" y="18381"/>
                    <a:pt x="105921" y="20756"/>
                    <a:pt x="103088" y="25274"/>
                  </a:cubicBezTo>
                  <a:lnTo>
                    <a:pt x="102858" y="19760"/>
                  </a:lnTo>
                  <a:cubicBezTo>
                    <a:pt x="102858" y="19454"/>
                    <a:pt x="102628" y="19224"/>
                    <a:pt x="102322" y="19224"/>
                  </a:cubicBezTo>
                  <a:lnTo>
                    <a:pt x="99488" y="19224"/>
                  </a:lnTo>
                  <a:cubicBezTo>
                    <a:pt x="99182" y="19224"/>
                    <a:pt x="99029" y="19454"/>
                    <a:pt x="99029" y="19760"/>
                  </a:cubicBezTo>
                  <a:lnTo>
                    <a:pt x="99029" y="56522"/>
                  </a:lnTo>
                  <a:cubicBezTo>
                    <a:pt x="99029" y="56752"/>
                    <a:pt x="99182" y="56981"/>
                    <a:pt x="99488" y="56981"/>
                  </a:cubicBezTo>
                  <a:lnTo>
                    <a:pt x="102858" y="56981"/>
                  </a:lnTo>
                  <a:cubicBezTo>
                    <a:pt x="103088" y="56981"/>
                    <a:pt x="103317" y="56752"/>
                    <a:pt x="103317" y="56522"/>
                  </a:cubicBezTo>
                  <a:lnTo>
                    <a:pt x="103317" y="31631"/>
                  </a:lnTo>
                  <a:cubicBezTo>
                    <a:pt x="105615" y="25887"/>
                    <a:pt x="109138" y="22517"/>
                    <a:pt x="112891" y="22517"/>
                  </a:cubicBezTo>
                  <a:cubicBezTo>
                    <a:pt x="114193" y="22517"/>
                    <a:pt x="114806" y="22670"/>
                    <a:pt x="116031" y="23053"/>
                  </a:cubicBezTo>
                  <a:lnTo>
                    <a:pt x="116414" y="23053"/>
                  </a:lnTo>
                  <a:cubicBezTo>
                    <a:pt x="116491" y="22977"/>
                    <a:pt x="116644" y="22900"/>
                    <a:pt x="116644" y="22823"/>
                  </a:cubicBezTo>
                  <a:lnTo>
                    <a:pt x="117410" y="19760"/>
                  </a:lnTo>
                  <a:cubicBezTo>
                    <a:pt x="117486" y="19454"/>
                    <a:pt x="117410" y="19224"/>
                    <a:pt x="117180" y="19147"/>
                  </a:cubicBezTo>
                  <a:cubicBezTo>
                    <a:pt x="116031" y="18611"/>
                    <a:pt x="114882" y="18381"/>
                    <a:pt x="113350" y="18381"/>
                  </a:cubicBezTo>
                  <a:close/>
                  <a:moveTo>
                    <a:pt x="78197" y="18305"/>
                  </a:moveTo>
                  <a:cubicBezTo>
                    <a:pt x="70231" y="18305"/>
                    <a:pt x="61730" y="25274"/>
                    <a:pt x="61730" y="38141"/>
                  </a:cubicBezTo>
                  <a:cubicBezTo>
                    <a:pt x="61730" y="49706"/>
                    <a:pt x="68929" y="57824"/>
                    <a:pt x="79192" y="57824"/>
                  </a:cubicBezTo>
                  <a:cubicBezTo>
                    <a:pt x="84630" y="57824"/>
                    <a:pt x="88000" y="55986"/>
                    <a:pt x="91063" y="54224"/>
                  </a:cubicBezTo>
                  <a:cubicBezTo>
                    <a:pt x="91217" y="54071"/>
                    <a:pt x="91370" y="53841"/>
                    <a:pt x="91217" y="53535"/>
                  </a:cubicBezTo>
                  <a:lnTo>
                    <a:pt x="89838" y="50931"/>
                  </a:lnTo>
                  <a:cubicBezTo>
                    <a:pt x="89685" y="50854"/>
                    <a:pt x="89608" y="50778"/>
                    <a:pt x="89532" y="50778"/>
                  </a:cubicBezTo>
                  <a:cubicBezTo>
                    <a:pt x="89378" y="50778"/>
                    <a:pt x="89225" y="50778"/>
                    <a:pt x="89149" y="50854"/>
                  </a:cubicBezTo>
                  <a:cubicBezTo>
                    <a:pt x="86085" y="53075"/>
                    <a:pt x="83022" y="53994"/>
                    <a:pt x="79575" y="53994"/>
                  </a:cubicBezTo>
                  <a:cubicBezTo>
                    <a:pt x="71763" y="53994"/>
                    <a:pt x="66555" y="47944"/>
                    <a:pt x="66249" y="39060"/>
                  </a:cubicBezTo>
                  <a:lnTo>
                    <a:pt x="92212" y="39060"/>
                  </a:lnTo>
                  <a:cubicBezTo>
                    <a:pt x="92365" y="39060"/>
                    <a:pt x="92595" y="38907"/>
                    <a:pt x="92672" y="38677"/>
                  </a:cubicBezTo>
                  <a:cubicBezTo>
                    <a:pt x="92825" y="37758"/>
                    <a:pt x="92825" y="36686"/>
                    <a:pt x="92825" y="35843"/>
                  </a:cubicBezTo>
                  <a:cubicBezTo>
                    <a:pt x="92672" y="24815"/>
                    <a:pt x="87311" y="18305"/>
                    <a:pt x="78197" y="18305"/>
                  </a:cubicBezTo>
                  <a:close/>
                  <a:moveTo>
                    <a:pt x="133187" y="18381"/>
                  </a:moveTo>
                  <a:cubicBezTo>
                    <a:pt x="123383" y="18381"/>
                    <a:pt x="116414" y="26729"/>
                    <a:pt x="116414" y="38217"/>
                  </a:cubicBezTo>
                  <a:cubicBezTo>
                    <a:pt x="116414" y="50548"/>
                    <a:pt x="122235" y="57900"/>
                    <a:pt x="132115" y="57900"/>
                  </a:cubicBezTo>
                  <a:cubicBezTo>
                    <a:pt x="136174" y="57900"/>
                    <a:pt x="140156" y="56062"/>
                    <a:pt x="143909" y="52692"/>
                  </a:cubicBezTo>
                  <a:lnTo>
                    <a:pt x="144215" y="56598"/>
                  </a:lnTo>
                  <a:cubicBezTo>
                    <a:pt x="144215" y="56828"/>
                    <a:pt x="144369" y="57058"/>
                    <a:pt x="144675" y="57058"/>
                  </a:cubicBezTo>
                  <a:lnTo>
                    <a:pt x="147509" y="57058"/>
                  </a:lnTo>
                  <a:cubicBezTo>
                    <a:pt x="147815" y="57058"/>
                    <a:pt x="148045" y="56828"/>
                    <a:pt x="148045" y="56598"/>
                  </a:cubicBezTo>
                  <a:lnTo>
                    <a:pt x="148045" y="19760"/>
                  </a:lnTo>
                  <a:cubicBezTo>
                    <a:pt x="147892" y="19454"/>
                    <a:pt x="147738" y="19224"/>
                    <a:pt x="147432" y="19224"/>
                  </a:cubicBezTo>
                  <a:lnTo>
                    <a:pt x="144445" y="19224"/>
                  </a:lnTo>
                  <a:cubicBezTo>
                    <a:pt x="144215" y="19224"/>
                    <a:pt x="143986" y="19454"/>
                    <a:pt x="143986" y="19760"/>
                  </a:cubicBezTo>
                  <a:lnTo>
                    <a:pt x="143833" y="22517"/>
                  </a:lnTo>
                  <a:cubicBezTo>
                    <a:pt x="140616" y="19990"/>
                    <a:pt x="137552" y="18381"/>
                    <a:pt x="133187" y="18381"/>
                  </a:cubicBezTo>
                  <a:close/>
                  <a:moveTo>
                    <a:pt x="152257" y="19147"/>
                  </a:moveTo>
                  <a:cubicBezTo>
                    <a:pt x="152027" y="19147"/>
                    <a:pt x="151951" y="19224"/>
                    <a:pt x="151874" y="19377"/>
                  </a:cubicBezTo>
                  <a:cubicBezTo>
                    <a:pt x="151721" y="19454"/>
                    <a:pt x="151721" y="19607"/>
                    <a:pt x="151874" y="19837"/>
                  </a:cubicBezTo>
                  <a:lnTo>
                    <a:pt x="166886" y="57058"/>
                  </a:lnTo>
                  <a:lnTo>
                    <a:pt x="165890" y="60121"/>
                  </a:lnTo>
                  <a:cubicBezTo>
                    <a:pt x="164511" y="64410"/>
                    <a:pt x="161831" y="69542"/>
                    <a:pt x="156929" y="69542"/>
                  </a:cubicBezTo>
                  <a:cubicBezTo>
                    <a:pt x="155933" y="69542"/>
                    <a:pt x="154785" y="69235"/>
                    <a:pt x="154019" y="68929"/>
                  </a:cubicBezTo>
                  <a:lnTo>
                    <a:pt x="153636" y="68929"/>
                  </a:lnTo>
                  <a:lnTo>
                    <a:pt x="153406" y="69235"/>
                  </a:lnTo>
                  <a:lnTo>
                    <a:pt x="152564" y="72222"/>
                  </a:lnTo>
                  <a:cubicBezTo>
                    <a:pt x="152487" y="72375"/>
                    <a:pt x="152717" y="72682"/>
                    <a:pt x="152870" y="72758"/>
                  </a:cubicBezTo>
                  <a:cubicBezTo>
                    <a:pt x="153942" y="73218"/>
                    <a:pt x="155474" y="73524"/>
                    <a:pt x="156852" y="73524"/>
                  </a:cubicBezTo>
                  <a:cubicBezTo>
                    <a:pt x="162443" y="73524"/>
                    <a:pt x="166886" y="69235"/>
                    <a:pt x="169643" y="61040"/>
                  </a:cubicBezTo>
                  <a:lnTo>
                    <a:pt x="184118" y="19683"/>
                  </a:lnTo>
                  <a:cubicBezTo>
                    <a:pt x="184194" y="19683"/>
                    <a:pt x="184118" y="19530"/>
                    <a:pt x="184041" y="19454"/>
                  </a:cubicBezTo>
                  <a:cubicBezTo>
                    <a:pt x="183888" y="19377"/>
                    <a:pt x="183811" y="19224"/>
                    <a:pt x="183658" y="19224"/>
                  </a:cubicBezTo>
                  <a:lnTo>
                    <a:pt x="180212" y="19224"/>
                  </a:lnTo>
                  <a:cubicBezTo>
                    <a:pt x="179982" y="19224"/>
                    <a:pt x="179829" y="19377"/>
                    <a:pt x="179676" y="19530"/>
                  </a:cubicBezTo>
                  <a:lnTo>
                    <a:pt x="171864" y="42583"/>
                  </a:lnTo>
                  <a:cubicBezTo>
                    <a:pt x="171481" y="43885"/>
                    <a:pt x="171021" y="45187"/>
                    <a:pt x="170638" y="46565"/>
                  </a:cubicBezTo>
                  <a:cubicBezTo>
                    <a:pt x="170026" y="48480"/>
                    <a:pt x="169336" y="50395"/>
                    <a:pt x="168800" y="52080"/>
                  </a:cubicBezTo>
                  <a:cubicBezTo>
                    <a:pt x="168034" y="50165"/>
                    <a:pt x="167268" y="48097"/>
                    <a:pt x="166503" y="46029"/>
                  </a:cubicBezTo>
                  <a:cubicBezTo>
                    <a:pt x="166043" y="44804"/>
                    <a:pt x="165507" y="43655"/>
                    <a:pt x="165124" y="42506"/>
                  </a:cubicBezTo>
                  <a:lnTo>
                    <a:pt x="156316" y="19454"/>
                  </a:lnTo>
                  <a:cubicBezTo>
                    <a:pt x="156240" y="19224"/>
                    <a:pt x="156087" y="19147"/>
                    <a:pt x="155857" y="19147"/>
                  </a:cubicBezTo>
                  <a:close/>
                </a:path>
              </a:pathLst>
            </a:custGeom>
            <a:solidFill>
              <a:srgbClr val="1018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TextBox 11">
            <a:extLst>
              <a:ext uri="{FF2B5EF4-FFF2-40B4-BE49-F238E27FC236}">
                <a16:creationId xmlns:a16="http://schemas.microsoft.com/office/drawing/2014/main" id="{A61D82C4-44CD-4448-B802-0BF3ED147052}"/>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latin typeface="Source Sans Pro Light" panose="020B0403030403020204" pitchFamily="34" charset="0"/>
              </a:rPr>
              <a:pPr algn="ctr"/>
              <a:t>‹#›</a:t>
            </a:fld>
            <a:endParaRPr lang="en-US" sz="1000" b="0" i="0" dirty="0">
              <a:latin typeface="Source Sans Pro Light" panose="020B0403030403020204" pitchFamily="34" charset="0"/>
            </a:endParaRPr>
          </a:p>
        </p:txBody>
      </p:sp>
    </p:spTree>
    <p:extLst>
      <p:ext uri="{BB962C8B-B14F-4D97-AF65-F5344CB8AC3E}">
        <p14:creationId xmlns:p14="http://schemas.microsoft.com/office/powerpoint/2010/main" val="3295099838"/>
      </p:ext>
    </p:extLst>
  </p:cSld>
  <p:clrMapOvr>
    <a:masterClrMapping/>
  </p:clrMapOvr>
  <p:extLst>
    <p:ext uri="{DCECCB84-F9BA-43D5-87BE-67443E8EF086}">
      <p15:sldGuideLst xmlns:p15="http://schemas.microsoft.com/office/powerpoint/2012/main">
        <p15:guide id="1" pos="3072">
          <p15:clr>
            <a:schemeClr val="accent4"/>
          </p15:clr>
        </p15:guide>
        <p15:guide id="2" pos="5577">
          <p15:clr>
            <a:schemeClr val="accent4"/>
          </p15:clr>
        </p15:guide>
        <p15:guide id="3" pos="3049">
          <p15:clr>
            <a:schemeClr val="accent5"/>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2a Section Title - default">
  <p:cSld name="CUSTOM_1">
    <p:spTree>
      <p:nvGrpSpPr>
        <p:cNvPr id="1" name="Shape 24"/>
        <p:cNvGrpSpPr/>
        <p:nvPr/>
      </p:nvGrpSpPr>
      <p:grpSpPr>
        <a:xfrm>
          <a:off x="0" y="0"/>
          <a:ext cx="0" cy="0"/>
          <a:chOff x="0" y="0"/>
          <a:chExt cx="0" cy="0"/>
        </a:xfrm>
      </p:grpSpPr>
      <p:sp>
        <p:nvSpPr>
          <p:cNvPr id="25" name="Google Shape;25;p4"/>
          <p:cNvSpPr/>
          <p:nvPr/>
        </p:nvSpPr>
        <p:spPr>
          <a:xfrm>
            <a:off x="0" y="0"/>
            <a:ext cx="1521600" cy="5143500"/>
          </a:xfrm>
          <a:prstGeom prst="rect">
            <a:avLst/>
          </a:prstGeom>
          <a:solidFill>
            <a:srgbClr val="F4F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txBox="1"/>
          <p:nvPr/>
        </p:nvSpPr>
        <p:spPr>
          <a:xfrm rot="5400000">
            <a:off x="8287372" y="2373600"/>
            <a:ext cx="873000" cy="39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Source Sans Pro SemiBold"/>
                <a:ea typeface="Source Sans Pro SemiBold"/>
                <a:cs typeface="Source Sans Pro SemiBold"/>
                <a:sym typeface="Source Sans Pro SemiBold"/>
              </a:rPr>
              <a:t>L</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I</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F</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E</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R</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A</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Y</a:t>
            </a:r>
            <a:endParaRPr sz="900">
              <a:solidFill>
                <a:schemeClr val="dk1"/>
              </a:solidFill>
              <a:latin typeface="Source Sans Pro SemiBold"/>
              <a:ea typeface="Source Sans Pro SemiBold"/>
              <a:cs typeface="Source Sans Pro SemiBold"/>
              <a:sym typeface="Source Sans Pro SemiBold"/>
            </a:endParaRPr>
          </a:p>
        </p:txBody>
      </p:sp>
      <p:sp>
        <p:nvSpPr>
          <p:cNvPr id="27" name="Google Shape;27;p4"/>
          <p:cNvSpPr txBox="1">
            <a:spLocks noGrp="1"/>
          </p:cNvSpPr>
          <p:nvPr>
            <p:ph type="title"/>
          </p:nvPr>
        </p:nvSpPr>
        <p:spPr>
          <a:xfrm>
            <a:off x="2244150" y="1654250"/>
            <a:ext cx="5985300" cy="529200"/>
          </a:xfrm>
          <a:prstGeom prst="rect">
            <a:avLst/>
          </a:prstGeom>
        </p:spPr>
        <p:txBody>
          <a:bodyPr spcFirstLastPara="1" wrap="square" lIns="91440" tIns="91425" rIns="91440"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28" name="Google Shape;28;p4"/>
          <p:cNvSpPr txBox="1">
            <a:spLocks noGrp="1"/>
          </p:cNvSpPr>
          <p:nvPr>
            <p:ph type="subTitle" idx="1"/>
          </p:nvPr>
        </p:nvSpPr>
        <p:spPr>
          <a:xfrm>
            <a:off x="2244175" y="2183400"/>
            <a:ext cx="5528100" cy="2115600"/>
          </a:xfrm>
          <a:prstGeom prst="rect">
            <a:avLst/>
          </a:prstGeom>
        </p:spPr>
        <p:txBody>
          <a:bodyPr spcFirstLastPara="1" wrap="square" lIns="0" tIns="91440" rIns="0" bIns="91440" anchor="t" anchorCtr="0">
            <a:noAutofit/>
          </a:bodyPr>
          <a:lstStyle>
            <a:lvl1pPr lvl="0" rtl="0">
              <a:spcBef>
                <a:spcPts val="0"/>
              </a:spcBef>
              <a:spcAft>
                <a:spcPts val="0"/>
              </a:spcAft>
              <a:buNone/>
              <a:defRPr sz="2400"/>
            </a:lvl1pPr>
            <a:lvl2pPr lvl="1" rtl="0">
              <a:spcBef>
                <a:spcPts val="1600"/>
              </a:spcBef>
              <a:spcAft>
                <a:spcPts val="0"/>
              </a:spcAft>
              <a:buNone/>
              <a:defRPr sz="2400"/>
            </a:lvl2pPr>
            <a:lvl3pPr lvl="2" rtl="0">
              <a:spcBef>
                <a:spcPts val="1600"/>
              </a:spcBef>
              <a:spcAft>
                <a:spcPts val="0"/>
              </a:spcAft>
              <a:buNone/>
              <a:defRPr sz="2400"/>
            </a:lvl3pPr>
            <a:lvl4pPr lvl="3" rtl="0">
              <a:spcBef>
                <a:spcPts val="1600"/>
              </a:spcBef>
              <a:spcAft>
                <a:spcPts val="0"/>
              </a:spcAft>
              <a:buNone/>
              <a:defRPr sz="2400"/>
            </a:lvl4pPr>
            <a:lvl5pPr lvl="4" rtl="0">
              <a:spcBef>
                <a:spcPts val="1600"/>
              </a:spcBef>
              <a:spcAft>
                <a:spcPts val="0"/>
              </a:spcAft>
              <a:buNone/>
              <a:defRPr sz="2400"/>
            </a:lvl5pPr>
            <a:lvl6pPr lvl="5" rtl="0">
              <a:spcBef>
                <a:spcPts val="1600"/>
              </a:spcBef>
              <a:spcAft>
                <a:spcPts val="0"/>
              </a:spcAft>
              <a:buNone/>
              <a:defRPr sz="2400"/>
            </a:lvl6pPr>
            <a:lvl7pPr lvl="6" rtl="0">
              <a:spcBef>
                <a:spcPts val="1600"/>
              </a:spcBef>
              <a:spcAft>
                <a:spcPts val="0"/>
              </a:spcAft>
              <a:buNone/>
              <a:defRPr sz="2400"/>
            </a:lvl7pPr>
            <a:lvl8pPr lvl="7" rtl="0">
              <a:spcBef>
                <a:spcPts val="1600"/>
              </a:spcBef>
              <a:spcAft>
                <a:spcPts val="0"/>
              </a:spcAft>
              <a:buNone/>
              <a:defRPr sz="2400"/>
            </a:lvl8pPr>
            <a:lvl9pPr lvl="8" rtl="0">
              <a:spcBef>
                <a:spcPts val="1600"/>
              </a:spcBef>
              <a:spcAft>
                <a:spcPts val="1600"/>
              </a:spcAft>
              <a:buNone/>
              <a:defRPr sz="2400"/>
            </a:lvl9pPr>
          </a:lstStyle>
          <a:p>
            <a:endParaRPr dirty="0"/>
          </a:p>
        </p:txBody>
      </p:sp>
      <p:sp>
        <p:nvSpPr>
          <p:cNvPr id="29" name="Google Shape;29;p4"/>
          <p:cNvSpPr/>
          <p:nvPr/>
        </p:nvSpPr>
        <p:spPr>
          <a:xfrm>
            <a:off x="523529" y="2334479"/>
            <a:ext cx="474542" cy="474542"/>
          </a:xfrm>
          <a:custGeom>
            <a:avLst/>
            <a:gdLst/>
            <a:ahLst/>
            <a:cxnLst/>
            <a:rect l="l" t="t" r="r" b="b"/>
            <a:pathLst>
              <a:path w="110939" h="110939" extrusionOk="0">
                <a:moveTo>
                  <a:pt x="1" y="8218"/>
                </a:moveTo>
                <a:cubicBezTo>
                  <a:pt x="1" y="3616"/>
                  <a:pt x="3616" y="1"/>
                  <a:pt x="8218" y="1"/>
                </a:cubicBezTo>
                <a:lnTo>
                  <a:pt x="102721" y="1"/>
                </a:lnTo>
                <a:cubicBezTo>
                  <a:pt x="107159" y="1"/>
                  <a:pt x="110939" y="3616"/>
                  <a:pt x="110939" y="8218"/>
                </a:cubicBezTo>
                <a:lnTo>
                  <a:pt x="110939" y="102721"/>
                </a:lnTo>
                <a:cubicBezTo>
                  <a:pt x="110939" y="107159"/>
                  <a:pt x="107159" y="110939"/>
                  <a:pt x="102721" y="110939"/>
                </a:cubicBezTo>
                <a:lnTo>
                  <a:pt x="8218" y="110939"/>
                </a:lnTo>
                <a:cubicBezTo>
                  <a:pt x="3616" y="110939"/>
                  <a:pt x="1" y="107159"/>
                  <a:pt x="1" y="102721"/>
                </a:cubicBezTo>
                <a:close/>
                <a:moveTo>
                  <a:pt x="16436" y="18408"/>
                </a:moveTo>
                <a:cubicBezTo>
                  <a:pt x="16436" y="17258"/>
                  <a:pt x="17258" y="16436"/>
                  <a:pt x="18408" y="16436"/>
                </a:cubicBezTo>
                <a:lnTo>
                  <a:pt x="30735" y="16436"/>
                </a:lnTo>
                <a:cubicBezTo>
                  <a:pt x="31885" y="16436"/>
                  <a:pt x="32871" y="17258"/>
                  <a:pt x="32871" y="18408"/>
                </a:cubicBezTo>
                <a:lnTo>
                  <a:pt x="32871" y="30735"/>
                </a:lnTo>
                <a:cubicBezTo>
                  <a:pt x="32871" y="31885"/>
                  <a:pt x="31885" y="32871"/>
                  <a:pt x="30735" y="32871"/>
                </a:cubicBezTo>
                <a:lnTo>
                  <a:pt x="18408" y="32871"/>
                </a:lnTo>
                <a:cubicBezTo>
                  <a:pt x="17258" y="32871"/>
                  <a:pt x="16436" y="31885"/>
                  <a:pt x="16436" y="30735"/>
                </a:cubicBezTo>
                <a:close/>
                <a:moveTo>
                  <a:pt x="38952" y="16436"/>
                </a:moveTo>
                <a:cubicBezTo>
                  <a:pt x="37802" y="16436"/>
                  <a:pt x="36980" y="17258"/>
                  <a:pt x="36980" y="18408"/>
                </a:cubicBezTo>
                <a:lnTo>
                  <a:pt x="36980" y="30735"/>
                </a:lnTo>
                <a:cubicBezTo>
                  <a:pt x="36980" y="31885"/>
                  <a:pt x="37802" y="32871"/>
                  <a:pt x="38952" y="32871"/>
                </a:cubicBezTo>
                <a:lnTo>
                  <a:pt x="51279" y="32871"/>
                </a:lnTo>
                <a:cubicBezTo>
                  <a:pt x="52429" y="32871"/>
                  <a:pt x="53415" y="31885"/>
                  <a:pt x="53415" y="30735"/>
                </a:cubicBezTo>
                <a:lnTo>
                  <a:pt x="53415" y="18408"/>
                </a:lnTo>
                <a:cubicBezTo>
                  <a:pt x="53415" y="17258"/>
                  <a:pt x="52429" y="16436"/>
                  <a:pt x="51279" y="16436"/>
                </a:cubicBezTo>
                <a:close/>
                <a:moveTo>
                  <a:pt x="57524" y="18408"/>
                </a:moveTo>
                <a:cubicBezTo>
                  <a:pt x="57524" y="17258"/>
                  <a:pt x="58346" y="16436"/>
                  <a:pt x="59496" y="16436"/>
                </a:cubicBezTo>
                <a:lnTo>
                  <a:pt x="71823" y="16436"/>
                </a:lnTo>
                <a:cubicBezTo>
                  <a:pt x="72973" y="16436"/>
                  <a:pt x="73959" y="17258"/>
                  <a:pt x="73959" y="18408"/>
                </a:cubicBezTo>
                <a:lnTo>
                  <a:pt x="73959" y="30735"/>
                </a:lnTo>
                <a:cubicBezTo>
                  <a:pt x="73959" y="31885"/>
                  <a:pt x="72973" y="32871"/>
                  <a:pt x="71823" y="32871"/>
                </a:cubicBezTo>
                <a:lnTo>
                  <a:pt x="59496" y="32871"/>
                </a:lnTo>
                <a:cubicBezTo>
                  <a:pt x="58346" y="32871"/>
                  <a:pt x="57524" y="31885"/>
                  <a:pt x="57524" y="30735"/>
                </a:cubicBezTo>
                <a:close/>
                <a:moveTo>
                  <a:pt x="18408" y="36980"/>
                </a:moveTo>
                <a:cubicBezTo>
                  <a:pt x="17258" y="36980"/>
                  <a:pt x="16436" y="37802"/>
                  <a:pt x="16436" y="38952"/>
                </a:cubicBezTo>
                <a:lnTo>
                  <a:pt x="16436" y="51279"/>
                </a:lnTo>
                <a:cubicBezTo>
                  <a:pt x="16436" y="52429"/>
                  <a:pt x="17258" y="53415"/>
                  <a:pt x="18408" y="53415"/>
                </a:cubicBezTo>
                <a:lnTo>
                  <a:pt x="30735" y="53415"/>
                </a:lnTo>
                <a:cubicBezTo>
                  <a:pt x="31885" y="53415"/>
                  <a:pt x="32871" y="52429"/>
                  <a:pt x="32871" y="51279"/>
                </a:cubicBezTo>
                <a:lnTo>
                  <a:pt x="32871" y="38952"/>
                </a:lnTo>
                <a:cubicBezTo>
                  <a:pt x="32871" y="37802"/>
                  <a:pt x="31885" y="36980"/>
                  <a:pt x="30735" y="36980"/>
                </a:cubicBezTo>
                <a:close/>
                <a:moveTo>
                  <a:pt x="36980" y="38952"/>
                </a:moveTo>
                <a:cubicBezTo>
                  <a:pt x="36980" y="37802"/>
                  <a:pt x="37802" y="36980"/>
                  <a:pt x="38952" y="36980"/>
                </a:cubicBezTo>
                <a:lnTo>
                  <a:pt x="51279" y="36980"/>
                </a:lnTo>
                <a:cubicBezTo>
                  <a:pt x="52429" y="36980"/>
                  <a:pt x="53415" y="37802"/>
                  <a:pt x="53415" y="38952"/>
                </a:cubicBezTo>
                <a:lnTo>
                  <a:pt x="53415" y="51279"/>
                </a:lnTo>
                <a:cubicBezTo>
                  <a:pt x="53415" y="52429"/>
                  <a:pt x="52429" y="53415"/>
                  <a:pt x="51279" y="53415"/>
                </a:cubicBezTo>
                <a:lnTo>
                  <a:pt x="38952" y="53415"/>
                </a:lnTo>
                <a:cubicBezTo>
                  <a:pt x="37802" y="53415"/>
                  <a:pt x="36980" y="52429"/>
                  <a:pt x="36980" y="51279"/>
                </a:cubicBezTo>
                <a:close/>
                <a:moveTo>
                  <a:pt x="80041" y="36980"/>
                </a:moveTo>
                <a:cubicBezTo>
                  <a:pt x="78890" y="36980"/>
                  <a:pt x="78068" y="37802"/>
                  <a:pt x="78068" y="38952"/>
                </a:cubicBezTo>
                <a:lnTo>
                  <a:pt x="78068" y="51279"/>
                </a:lnTo>
                <a:cubicBezTo>
                  <a:pt x="78068" y="52429"/>
                  <a:pt x="78890" y="53415"/>
                  <a:pt x="80041" y="53415"/>
                </a:cubicBezTo>
                <a:lnTo>
                  <a:pt x="92367" y="53415"/>
                </a:lnTo>
                <a:cubicBezTo>
                  <a:pt x="93517" y="53415"/>
                  <a:pt x="94504" y="52429"/>
                  <a:pt x="94504" y="51279"/>
                </a:cubicBezTo>
                <a:lnTo>
                  <a:pt x="94504" y="38952"/>
                </a:lnTo>
                <a:cubicBezTo>
                  <a:pt x="94504" y="37802"/>
                  <a:pt x="93517" y="36980"/>
                  <a:pt x="92367" y="36980"/>
                </a:cubicBezTo>
                <a:close/>
                <a:moveTo>
                  <a:pt x="16436" y="59496"/>
                </a:moveTo>
                <a:cubicBezTo>
                  <a:pt x="16436" y="58346"/>
                  <a:pt x="17258" y="57524"/>
                  <a:pt x="18408" y="57524"/>
                </a:cubicBezTo>
                <a:lnTo>
                  <a:pt x="30735" y="57524"/>
                </a:lnTo>
                <a:cubicBezTo>
                  <a:pt x="31885" y="57524"/>
                  <a:pt x="32871" y="58346"/>
                  <a:pt x="32871" y="59496"/>
                </a:cubicBezTo>
                <a:lnTo>
                  <a:pt x="32871" y="71823"/>
                </a:lnTo>
                <a:cubicBezTo>
                  <a:pt x="32871" y="72973"/>
                  <a:pt x="31885" y="73959"/>
                  <a:pt x="30735" y="73959"/>
                </a:cubicBezTo>
                <a:lnTo>
                  <a:pt x="18408" y="73959"/>
                </a:lnTo>
                <a:cubicBezTo>
                  <a:pt x="17258" y="73959"/>
                  <a:pt x="16436" y="72973"/>
                  <a:pt x="16436" y="71823"/>
                </a:cubicBezTo>
                <a:close/>
                <a:moveTo>
                  <a:pt x="59496" y="57524"/>
                </a:moveTo>
                <a:cubicBezTo>
                  <a:pt x="58346" y="57524"/>
                  <a:pt x="57524" y="58346"/>
                  <a:pt x="57524" y="59496"/>
                </a:cubicBezTo>
                <a:lnTo>
                  <a:pt x="57524" y="71823"/>
                </a:lnTo>
                <a:cubicBezTo>
                  <a:pt x="57524" y="72973"/>
                  <a:pt x="58346" y="73959"/>
                  <a:pt x="59496" y="73959"/>
                </a:cubicBezTo>
                <a:lnTo>
                  <a:pt x="71823" y="73959"/>
                </a:lnTo>
                <a:cubicBezTo>
                  <a:pt x="72973" y="73959"/>
                  <a:pt x="73959" y="72973"/>
                  <a:pt x="73959" y="71823"/>
                </a:cubicBezTo>
                <a:lnTo>
                  <a:pt x="73959" y="59496"/>
                </a:lnTo>
                <a:cubicBezTo>
                  <a:pt x="73959" y="58346"/>
                  <a:pt x="72973" y="57524"/>
                  <a:pt x="71823" y="57524"/>
                </a:cubicBezTo>
                <a:close/>
                <a:moveTo>
                  <a:pt x="78068" y="59496"/>
                </a:moveTo>
                <a:cubicBezTo>
                  <a:pt x="78068" y="58346"/>
                  <a:pt x="78890" y="57524"/>
                  <a:pt x="80041" y="57524"/>
                </a:cubicBezTo>
                <a:lnTo>
                  <a:pt x="92367" y="57524"/>
                </a:lnTo>
                <a:cubicBezTo>
                  <a:pt x="93517" y="57524"/>
                  <a:pt x="94504" y="58346"/>
                  <a:pt x="94504" y="59496"/>
                </a:cubicBezTo>
                <a:lnTo>
                  <a:pt x="94504" y="71823"/>
                </a:lnTo>
                <a:cubicBezTo>
                  <a:pt x="94504" y="72973"/>
                  <a:pt x="93517" y="73959"/>
                  <a:pt x="92367" y="73959"/>
                </a:cubicBezTo>
                <a:lnTo>
                  <a:pt x="80041" y="73959"/>
                </a:lnTo>
                <a:cubicBezTo>
                  <a:pt x="78890" y="73959"/>
                  <a:pt x="78068" y="72973"/>
                  <a:pt x="78068" y="71823"/>
                </a:cubicBezTo>
                <a:close/>
                <a:moveTo>
                  <a:pt x="38952" y="78068"/>
                </a:moveTo>
                <a:cubicBezTo>
                  <a:pt x="37802" y="78068"/>
                  <a:pt x="36980" y="78890"/>
                  <a:pt x="36980" y="80041"/>
                </a:cubicBezTo>
                <a:lnTo>
                  <a:pt x="36980" y="92367"/>
                </a:lnTo>
                <a:cubicBezTo>
                  <a:pt x="36980" y="93517"/>
                  <a:pt x="37802" y="94504"/>
                  <a:pt x="38952" y="94504"/>
                </a:cubicBezTo>
                <a:lnTo>
                  <a:pt x="51279" y="94504"/>
                </a:lnTo>
                <a:cubicBezTo>
                  <a:pt x="52429" y="94504"/>
                  <a:pt x="53415" y="93517"/>
                  <a:pt x="53415" y="92367"/>
                </a:cubicBezTo>
                <a:lnTo>
                  <a:pt x="53415" y="80041"/>
                </a:lnTo>
                <a:cubicBezTo>
                  <a:pt x="53415" y="78890"/>
                  <a:pt x="52429" y="78068"/>
                  <a:pt x="51279" y="78068"/>
                </a:cubicBezTo>
                <a:close/>
                <a:moveTo>
                  <a:pt x="57524" y="80041"/>
                </a:moveTo>
                <a:cubicBezTo>
                  <a:pt x="57524" y="78890"/>
                  <a:pt x="58346" y="78068"/>
                  <a:pt x="59496" y="78068"/>
                </a:cubicBezTo>
                <a:lnTo>
                  <a:pt x="71823" y="78068"/>
                </a:lnTo>
                <a:cubicBezTo>
                  <a:pt x="72973" y="78068"/>
                  <a:pt x="73959" y="78890"/>
                  <a:pt x="73959" y="80041"/>
                </a:cubicBezTo>
                <a:lnTo>
                  <a:pt x="73959" y="92367"/>
                </a:lnTo>
                <a:cubicBezTo>
                  <a:pt x="73959" y="93517"/>
                  <a:pt x="72973" y="94504"/>
                  <a:pt x="71823" y="94504"/>
                </a:cubicBezTo>
                <a:lnTo>
                  <a:pt x="59496" y="94504"/>
                </a:lnTo>
                <a:cubicBezTo>
                  <a:pt x="58346" y="94504"/>
                  <a:pt x="57524" y="93517"/>
                  <a:pt x="57524" y="92367"/>
                </a:cubicBezTo>
                <a:close/>
                <a:moveTo>
                  <a:pt x="80041" y="78068"/>
                </a:moveTo>
                <a:cubicBezTo>
                  <a:pt x="78890" y="78068"/>
                  <a:pt x="78068" y="78890"/>
                  <a:pt x="78068" y="80041"/>
                </a:cubicBezTo>
                <a:lnTo>
                  <a:pt x="78068" y="92367"/>
                </a:lnTo>
                <a:cubicBezTo>
                  <a:pt x="78068" y="93517"/>
                  <a:pt x="78890" y="94504"/>
                  <a:pt x="80041" y="94504"/>
                </a:cubicBezTo>
                <a:lnTo>
                  <a:pt x="92367" y="94504"/>
                </a:lnTo>
                <a:cubicBezTo>
                  <a:pt x="93517" y="94504"/>
                  <a:pt x="94504" y="93517"/>
                  <a:pt x="94504" y="92367"/>
                </a:cubicBezTo>
                <a:lnTo>
                  <a:pt x="94504" y="80041"/>
                </a:lnTo>
                <a:cubicBezTo>
                  <a:pt x="94504" y="78890"/>
                  <a:pt x="93517" y="78068"/>
                  <a:pt x="92367" y="78068"/>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pos="1414">
          <p15:clr>
            <a:schemeClr val="accent5"/>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2b Section Title - dark">
  <p:cSld name="CUSTOM_1_1">
    <p:bg>
      <p:bgPr>
        <a:solidFill>
          <a:srgbClr val="134194"/>
        </a:solidFill>
        <a:effectLst/>
      </p:bgPr>
    </p:bg>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1507325" y="2285400"/>
            <a:ext cx="6265200" cy="572700"/>
          </a:xfrm>
          <a:prstGeom prst="rect">
            <a:avLst/>
          </a:prstGeom>
        </p:spPr>
        <p:txBody>
          <a:bodyPr spcFirstLastPara="1" wrap="square" lIns="91440" tIns="91440" rIns="91440" bIns="91440" anchor="ctr" anchorCtr="0">
            <a:noAutofit/>
          </a:bodyPr>
          <a:lstStyle>
            <a:lvl1pPr lvl="0" rtl="0">
              <a:spcBef>
                <a:spcPts val="0"/>
              </a:spcBef>
              <a:spcAft>
                <a:spcPts val="0"/>
              </a:spcAft>
              <a:buNone/>
              <a:defRPr sz="2400">
                <a:solidFill>
                  <a:schemeClr val="lt1"/>
                </a:solidFill>
              </a:defRPr>
            </a:lvl1pPr>
            <a:lvl2pPr lvl="1" rtl="0">
              <a:spcBef>
                <a:spcPts val="0"/>
              </a:spcBef>
              <a:spcAft>
                <a:spcPts val="0"/>
              </a:spcAft>
              <a:buNone/>
              <a:defRPr sz="2400">
                <a:solidFill>
                  <a:schemeClr val="lt1"/>
                </a:solidFill>
              </a:defRPr>
            </a:lvl2pPr>
            <a:lvl3pPr lvl="2" rtl="0">
              <a:spcBef>
                <a:spcPts val="0"/>
              </a:spcBef>
              <a:spcAft>
                <a:spcPts val="0"/>
              </a:spcAft>
              <a:buNone/>
              <a:defRPr sz="2400">
                <a:solidFill>
                  <a:schemeClr val="lt1"/>
                </a:solidFill>
              </a:defRPr>
            </a:lvl3pPr>
            <a:lvl4pPr lvl="3" rtl="0">
              <a:spcBef>
                <a:spcPts val="0"/>
              </a:spcBef>
              <a:spcAft>
                <a:spcPts val="0"/>
              </a:spcAft>
              <a:buNone/>
              <a:defRPr sz="2400">
                <a:solidFill>
                  <a:schemeClr val="lt1"/>
                </a:solidFill>
              </a:defRPr>
            </a:lvl4pPr>
            <a:lvl5pPr lvl="4" rtl="0">
              <a:spcBef>
                <a:spcPts val="0"/>
              </a:spcBef>
              <a:spcAft>
                <a:spcPts val="0"/>
              </a:spcAft>
              <a:buNone/>
              <a:defRPr sz="2400">
                <a:solidFill>
                  <a:schemeClr val="lt1"/>
                </a:solidFill>
              </a:defRPr>
            </a:lvl5pPr>
            <a:lvl6pPr lvl="5" rtl="0">
              <a:spcBef>
                <a:spcPts val="0"/>
              </a:spcBef>
              <a:spcAft>
                <a:spcPts val="0"/>
              </a:spcAft>
              <a:buNone/>
              <a:defRPr sz="2400">
                <a:solidFill>
                  <a:schemeClr val="lt1"/>
                </a:solidFill>
              </a:defRPr>
            </a:lvl6pPr>
            <a:lvl7pPr lvl="6" rtl="0">
              <a:spcBef>
                <a:spcPts val="0"/>
              </a:spcBef>
              <a:spcAft>
                <a:spcPts val="0"/>
              </a:spcAft>
              <a:buNone/>
              <a:defRPr sz="2400">
                <a:solidFill>
                  <a:schemeClr val="lt1"/>
                </a:solidFill>
              </a:defRPr>
            </a:lvl7pPr>
            <a:lvl8pPr lvl="7" rtl="0">
              <a:spcBef>
                <a:spcPts val="0"/>
              </a:spcBef>
              <a:spcAft>
                <a:spcPts val="0"/>
              </a:spcAft>
              <a:buNone/>
              <a:defRPr sz="2400">
                <a:solidFill>
                  <a:schemeClr val="lt1"/>
                </a:solidFill>
              </a:defRPr>
            </a:lvl8pPr>
            <a:lvl9pPr lvl="8" rtl="0">
              <a:spcBef>
                <a:spcPts val="0"/>
              </a:spcBef>
              <a:spcAft>
                <a:spcPts val="0"/>
              </a:spcAft>
              <a:buNone/>
              <a:defRPr sz="2400">
                <a:solidFill>
                  <a:schemeClr val="lt1"/>
                </a:solidFill>
              </a:defRPr>
            </a:lvl9pPr>
          </a:lstStyle>
          <a:p>
            <a:endParaRPr/>
          </a:p>
        </p:txBody>
      </p:sp>
      <p:sp>
        <p:nvSpPr>
          <p:cNvPr id="32" name="Google Shape;32;p5"/>
          <p:cNvSpPr txBox="1"/>
          <p:nvPr/>
        </p:nvSpPr>
        <p:spPr>
          <a:xfrm rot="5400000">
            <a:off x="8287372" y="2373600"/>
            <a:ext cx="873000" cy="39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lt1"/>
                </a:solidFill>
                <a:latin typeface="Source Sans Pro SemiBold"/>
                <a:ea typeface="Source Sans Pro SemiBold"/>
                <a:cs typeface="Source Sans Pro SemiBold"/>
                <a:sym typeface="Source Sans Pro SemiBold"/>
              </a:rPr>
              <a:t>L</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I</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F</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E</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R</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A</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Y</a:t>
            </a:r>
            <a:endParaRPr sz="900">
              <a:solidFill>
                <a:schemeClr val="lt1"/>
              </a:solidFill>
              <a:latin typeface="Source Sans Pro SemiBold"/>
              <a:ea typeface="Source Sans Pro SemiBold"/>
              <a:cs typeface="Source Sans Pro SemiBold"/>
              <a:sym typeface="Source Sans Pro SemiBold"/>
            </a:endParaRPr>
          </a:p>
        </p:txBody>
      </p:sp>
      <p:sp>
        <p:nvSpPr>
          <p:cNvPr id="33" name="Google Shape;33;p5"/>
          <p:cNvSpPr/>
          <p:nvPr/>
        </p:nvSpPr>
        <p:spPr>
          <a:xfrm>
            <a:off x="523532" y="2336252"/>
            <a:ext cx="474542" cy="474542"/>
          </a:xfrm>
          <a:custGeom>
            <a:avLst/>
            <a:gdLst/>
            <a:ahLst/>
            <a:cxnLst/>
            <a:rect l="l" t="t" r="r" b="b"/>
            <a:pathLst>
              <a:path w="110939" h="110939" extrusionOk="0">
                <a:moveTo>
                  <a:pt x="1" y="8218"/>
                </a:moveTo>
                <a:cubicBezTo>
                  <a:pt x="1" y="3616"/>
                  <a:pt x="3616" y="1"/>
                  <a:pt x="8218" y="1"/>
                </a:cubicBezTo>
                <a:lnTo>
                  <a:pt x="102721" y="1"/>
                </a:lnTo>
                <a:cubicBezTo>
                  <a:pt x="107159" y="1"/>
                  <a:pt x="110939" y="3616"/>
                  <a:pt x="110939" y="8218"/>
                </a:cubicBezTo>
                <a:lnTo>
                  <a:pt x="110939" y="102721"/>
                </a:lnTo>
                <a:cubicBezTo>
                  <a:pt x="110939" y="107159"/>
                  <a:pt x="107159" y="110939"/>
                  <a:pt x="102721" y="110939"/>
                </a:cubicBezTo>
                <a:lnTo>
                  <a:pt x="8218" y="110939"/>
                </a:lnTo>
                <a:cubicBezTo>
                  <a:pt x="3616" y="110939"/>
                  <a:pt x="1" y="107159"/>
                  <a:pt x="1" y="102721"/>
                </a:cubicBezTo>
                <a:close/>
                <a:moveTo>
                  <a:pt x="16436" y="18408"/>
                </a:moveTo>
                <a:cubicBezTo>
                  <a:pt x="16436" y="17258"/>
                  <a:pt x="17258" y="16436"/>
                  <a:pt x="18408" y="16436"/>
                </a:cubicBezTo>
                <a:lnTo>
                  <a:pt x="30735" y="16436"/>
                </a:lnTo>
                <a:cubicBezTo>
                  <a:pt x="31885" y="16436"/>
                  <a:pt x="32871" y="17258"/>
                  <a:pt x="32871" y="18408"/>
                </a:cubicBezTo>
                <a:lnTo>
                  <a:pt x="32871" y="30735"/>
                </a:lnTo>
                <a:cubicBezTo>
                  <a:pt x="32871" y="31885"/>
                  <a:pt x="31885" y="32871"/>
                  <a:pt x="30735" y="32871"/>
                </a:cubicBezTo>
                <a:lnTo>
                  <a:pt x="18408" y="32871"/>
                </a:lnTo>
                <a:cubicBezTo>
                  <a:pt x="17258" y="32871"/>
                  <a:pt x="16436" y="31885"/>
                  <a:pt x="16436" y="30735"/>
                </a:cubicBezTo>
                <a:close/>
                <a:moveTo>
                  <a:pt x="38952" y="16436"/>
                </a:moveTo>
                <a:cubicBezTo>
                  <a:pt x="37802" y="16436"/>
                  <a:pt x="36980" y="17258"/>
                  <a:pt x="36980" y="18408"/>
                </a:cubicBezTo>
                <a:lnTo>
                  <a:pt x="36980" y="30735"/>
                </a:lnTo>
                <a:cubicBezTo>
                  <a:pt x="36980" y="31885"/>
                  <a:pt x="37802" y="32871"/>
                  <a:pt x="38952" y="32871"/>
                </a:cubicBezTo>
                <a:lnTo>
                  <a:pt x="51279" y="32871"/>
                </a:lnTo>
                <a:cubicBezTo>
                  <a:pt x="52429" y="32871"/>
                  <a:pt x="53415" y="31885"/>
                  <a:pt x="53415" y="30735"/>
                </a:cubicBezTo>
                <a:lnTo>
                  <a:pt x="53415" y="18408"/>
                </a:lnTo>
                <a:cubicBezTo>
                  <a:pt x="53415" y="17258"/>
                  <a:pt x="52429" y="16436"/>
                  <a:pt x="51279" y="16436"/>
                </a:cubicBezTo>
                <a:close/>
                <a:moveTo>
                  <a:pt x="57524" y="18408"/>
                </a:moveTo>
                <a:cubicBezTo>
                  <a:pt x="57524" y="17258"/>
                  <a:pt x="58346" y="16436"/>
                  <a:pt x="59496" y="16436"/>
                </a:cubicBezTo>
                <a:lnTo>
                  <a:pt x="71823" y="16436"/>
                </a:lnTo>
                <a:cubicBezTo>
                  <a:pt x="72973" y="16436"/>
                  <a:pt x="73959" y="17258"/>
                  <a:pt x="73959" y="18408"/>
                </a:cubicBezTo>
                <a:lnTo>
                  <a:pt x="73959" y="30735"/>
                </a:lnTo>
                <a:cubicBezTo>
                  <a:pt x="73959" y="31885"/>
                  <a:pt x="72973" y="32871"/>
                  <a:pt x="71823" y="32871"/>
                </a:cubicBezTo>
                <a:lnTo>
                  <a:pt x="59496" y="32871"/>
                </a:lnTo>
                <a:cubicBezTo>
                  <a:pt x="58346" y="32871"/>
                  <a:pt x="57524" y="31885"/>
                  <a:pt x="57524" y="30735"/>
                </a:cubicBezTo>
                <a:close/>
                <a:moveTo>
                  <a:pt x="18408" y="36980"/>
                </a:moveTo>
                <a:cubicBezTo>
                  <a:pt x="17258" y="36980"/>
                  <a:pt x="16436" y="37802"/>
                  <a:pt x="16436" y="38952"/>
                </a:cubicBezTo>
                <a:lnTo>
                  <a:pt x="16436" y="51279"/>
                </a:lnTo>
                <a:cubicBezTo>
                  <a:pt x="16436" y="52429"/>
                  <a:pt x="17258" y="53415"/>
                  <a:pt x="18408" y="53415"/>
                </a:cubicBezTo>
                <a:lnTo>
                  <a:pt x="30735" y="53415"/>
                </a:lnTo>
                <a:cubicBezTo>
                  <a:pt x="31885" y="53415"/>
                  <a:pt x="32871" y="52429"/>
                  <a:pt x="32871" y="51279"/>
                </a:cubicBezTo>
                <a:lnTo>
                  <a:pt x="32871" y="38952"/>
                </a:lnTo>
                <a:cubicBezTo>
                  <a:pt x="32871" y="37802"/>
                  <a:pt x="31885" y="36980"/>
                  <a:pt x="30735" y="36980"/>
                </a:cubicBezTo>
                <a:close/>
                <a:moveTo>
                  <a:pt x="36980" y="38952"/>
                </a:moveTo>
                <a:cubicBezTo>
                  <a:pt x="36980" y="37802"/>
                  <a:pt x="37802" y="36980"/>
                  <a:pt x="38952" y="36980"/>
                </a:cubicBezTo>
                <a:lnTo>
                  <a:pt x="51279" y="36980"/>
                </a:lnTo>
                <a:cubicBezTo>
                  <a:pt x="52429" y="36980"/>
                  <a:pt x="53415" y="37802"/>
                  <a:pt x="53415" y="38952"/>
                </a:cubicBezTo>
                <a:lnTo>
                  <a:pt x="53415" y="51279"/>
                </a:lnTo>
                <a:cubicBezTo>
                  <a:pt x="53415" y="52429"/>
                  <a:pt x="52429" y="53415"/>
                  <a:pt x="51279" y="53415"/>
                </a:cubicBezTo>
                <a:lnTo>
                  <a:pt x="38952" y="53415"/>
                </a:lnTo>
                <a:cubicBezTo>
                  <a:pt x="37802" y="53415"/>
                  <a:pt x="36980" y="52429"/>
                  <a:pt x="36980" y="51279"/>
                </a:cubicBezTo>
                <a:close/>
                <a:moveTo>
                  <a:pt x="80041" y="36980"/>
                </a:moveTo>
                <a:cubicBezTo>
                  <a:pt x="78890" y="36980"/>
                  <a:pt x="78068" y="37802"/>
                  <a:pt x="78068" y="38952"/>
                </a:cubicBezTo>
                <a:lnTo>
                  <a:pt x="78068" y="51279"/>
                </a:lnTo>
                <a:cubicBezTo>
                  <a:pt x="78068" y="52429"/>
                  <a:pt x="78890" y="53415"/>
                  <a:pt x="80041" y="53415"/>
                </a:cubicBezTo>
                <a:lnTo>
                  <a:pt x="92367" y="53415"/>
                </a:lnTo>
                <a:cubicBezTo>
                  <a:pt x="93517" y="53415"/>
                  <a:pt x="94504" y="52429"/>
                  <a:pt x="94504" y="51279"/>
                </a:cubicBezTo>
                <a:lnTo>
                  <a:pt x="94504" y="38952"/>
                </a:lnTo>
                <a:cubicBezTo>
                  <a:pt x="94504" y="37802"/>
                  <a:pt x="93517" y="36980"/>
                  <a:pt x="92367" y="36980"/>
                </a:cubicBezTo>
                <a:close/>
                <a:moveTo>
                  <a:pt x="16436" y="59496"/>
                </a:moveTo>
                <a:cubicBezTo>
                  <a:pt x="16436" y="58346"/>
                  <a:pt x="17258" y="57524"/>
                  <a:pt x="18408" y="57524"/>
                </a:cubicBezTo>
                <a:lnTo>
                  <a:pt x="30735" y="57524"/>
                </a:lnTo>
                <a:cubicBezTo>
                  <a:pt x="31885" y="57524"/>
                  <a:pt x="32871" y="58346"/>
                  <a:pt x="32871" y="59496"/>
                </a:cubicBezTo>
                <a:lnTo>
                  <a:pt x="32871" y="71823"/>
                </a:lnTo>
                <a:cubicBezTo>
                  <a:pt x="32871" y="72973"/>
                  <a:pt x="31885" y="73959"/>
                  <a:pt x="30735" y="73959"/>
                </a:cubicBezTo>
                <a:lnTo>
                  <a:pt x="18408" y="73959"/>
                </a:lnTo>
                <a:cubicBezTo>
                  <a:pt x="17258" y="73959"/>
                  <a:pt x="16436" y="72973"/>
                  <a:pt x="16436" y="71823"/>
                </a:cubicBezTo>
                <a:close/>
                <a:moveTo>
                  <a:pt x="59496" y="57524"/>
                </a:moveTo>
                <a:cubicBezTo>
                  <a:pt x="58346" y="57524"/>
                  <a:pt x="57524" y="58346"/>
                  <a:pt x="57524" y="59496"/>
                </a:cubicBezTo>
                <a:lnTo>
                  <a:pt x="57524" y="71823"/>
                </a:lnTo>
                <a:cubicBezTo>
                  <a:pt x="57524" y="72973"/>
                  <a:pt x="58346" y="73959"/>
                  <a:pt x="59496" y="73959"/>
                </a:cubicBezTo>
                <a:lnTo>
                  <a:pt x="71823" y="73959"/>
                </a:lnTo>
                <a:cubicBezTo>
                  <a:pt x="72973" y="73959"/>
                  <a:pt x="73959" y="72973"/>
                  <a:pt x="73959" y="71823"/>
                </a:cubicBezTo>
                <a:lnTo>
                  <a:pt x="73959" y="59496"/>
                </a:lnTo>
                <a:cubicBezTo>
                  <a:pt x="73959" y="58346"/>
                  <a:pt x="72973" y="57524"/>
                  <a:pt x="71823" y="57524"/>
                </a:cubicBezTo>
                <a:close/>
                <a:moveTo>
                  <a:pt x="78068" y="59496"/>
                </a:moveTo>
                <a:cubicBezTo>
                  <a:pt x="78068" y="58346"/>
                  <a:pt x="78890" y="57524"/>
                  <a:pt x="80041" y="57524"/>
                </a:cubicBezTo>
                <a:lnTo>
                  <a:pt x="92367" y="57524"/>
                </a:lnTo>
                <a:cubicBezTo>
                  <a:pt x="93517" y="57524"/>
                  <a:pt x="94504" y="58346"/>
                  <a:pt x="94504" y="59496"/>
                </a:cubicBezTo>
                <a:lnTo>
                  <a:pt x="94504" y="71823"/>
                </a:lnTo>
                <a:cubicBezTo>
                  <a:pt x="94504" y="72973"/>
                  <a:pt x="93517" y="73959"/>
                  <a:pt x="92367" y="73959"/>
                </a:cubicBezTo>
                <a:lnTo>
                  <a:pt x="80041" y="73959"/>
                </a:lnTo>
                <a:cubicBezTo>
                  <a:pt x="78890" y="73959"/>
                  <a:pt x="78068" y="72973"/>
                  <a:pt x="78068" y="71823"/>
                </a:cubicBezTo>
                <a:close/>
                <a:moveTo>
                  <a:pt x="38952" y="78068"/>
                </a:moveTo>
                <a:cubicBezTo>
                  <a:pt x="37802" y="78068"/>
                  <a:pt x="36980" y="78890"/>
                  <a:pt x="36980" y="80041"/>
                </a:cubicBezTo>
                <a:lnTo>
                  <a:pt x="36980" y="92367"/>
                </a:lnTo>
                <a:cubicBezTo>
                  <a:pt x="36980" y="93517"/>
                  <a:pt x="37802" y="94504"/>
                  <a:pt x="38952" y="94504"/>
                </a:cubicBezTo>
                <a:lnTo>
                  <a:pt x="51279" y="94504"/>
                </a:lnTo>
                <a:cubicBezTo>
                  <a:pt x="52429" y="94504"/>
                  <a:pt x="53415" y="93517"/>
                  <a:pt x="53415" y="92367"/>
                </a:cubicBezTo>
                <a:lnTo>
                  <a:pt x="53415" y="80041"/>
                </a:lnTo>
                <a:cubicBezTo>
                  <a:pt x="53415" y="78890"/>
                  <a:pt x="52429" y="78068"/>
                  <a:pt x="51279" y="78068"/>
                </a:cubicBezTo>
                <a:close/>
                <a:moveTo>
                  <a:pt x="57524" y="80041"/>
                </a:moveTo>
                <a:cubicBezTo>
                  <a:pt x="57524" y="78890"/>
                  <a:pt x="58346" y="78068"/>
                  <a:pt x="59496" y="78068"/>
                </a:cubicBezTo>
                <a:lnTo>
                  <a:pt x="71823" y="78068"/>
                </a:lnTo>
                <a:cubicBezTo>
                  <a:pt x="72973" y="78068"/>
                  <a:pt x="73959" y="78890"/>
                  <a:pt x="73959" y="80041"/>
                </a:cubicBezTo>
                <a:lnTo>
                  <a:pt x="73959" y="92367"/>
                </a:lnTo>
                <a:cubicBezTo>
                  <a:pt x="73959" y="93517"/>
                  <a:pt x="72973" y="94504"/>
                  <a:pt x="71823" y="94504"/>
                </a:cubicBezTo>
                <a:lnTo>
                  <a:pt x="59496" y="94504"/>
                </a:lnTo>
                <a:cubicBezTo>
                  <a:pt x="58346" y="94504"/>
                  <a:pt x="57524" y="93517"/>
                  <a:pt x="57524" y="92367"/>
                </a:cubicBezTo>
                <a:close/>
                <a:moveTo>
                  <a:pt x="80041" y="78068"/>
                </a:moveTo>
                <a:cubicBezTo>
                  <a:pt x="78890" y="78068"/>
                  <a:pt x="78068" y="78890"/>
                  <a:pt x="78068" y="80041"/>
                </a:cubicBezTo>
                <a:lnTo>
                  <a:pt x="78068" y="92367"/>
                </a:lnTo>
                <a:cubicBezTo>
                  <a:pt x="78068" y="93517"/>
                  <a:pt x="78890" y="94504"/>
                  <a:pt x="80041" y="94504"/>
                </a:cubicBezTo>
                <a:lnTo>
                  <a:pt x="92367" y="94504"/>
                </a:lnTo>
                <a:cubicBezTo>
                  <a:pt x="93517" y="94504"/>
                  <a:pt x="94504" y="93517"/>
                  <a:pt x="94504" y="92367"/>
                </a:cubicBezTo>
                <a:lnTo>
                  <a:pt x="94504" y="80041"/>
                </a:lnTo>
                <a:cubicBezTo>
                  <a:pt x="94504" y="78890"/>
                  <a:pt x="93517" y="78068"/>
                  <a:pt x="92367" y="78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pos="949">
          <p15:clr>
            <a:schemeClr val="accent5"/>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3a Content - default">
  <p:cSld name="CUSTOM_2">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1479962" y="846125"/>
            <a:ext cx="6292500" cy="626400"/>
          </a:xfrm>
          <a:prstGeom prst="rect">
            <a:avLst/>
          </a:prstGeom>
        </p:spPr>
        <p:txBody>
          <a:bodyPr spcFirstLastPara="1" wrap="square" lIns="91440" tIns="91425" rIns="91440"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dirty="0"/>
          </a:p>
        </p:txBody>
      </p:sp>
      <p:cxnSp>
        <p:nvCxnSpPr>
          <p:cNvPr id="37" name="Google Shape;37;p6"/>
          <p:cNvCxnSpPr>
            <a:cxnSpLocks/>
          </p:cNvCxnSpPr>
          <p:nvPr/>
        </p:nvCxnSpPr>
        <p:spPr>
          <a:xfrm>
            <a:off x="312612" y="4600932"/>
            <a:ext cx="8340300" cy="3300"/>
          </a:xfrm>
          <a:prstGeom prst="straightConnector1">
            <a:avLst/>
          </a:prstGeom>
          <a:noFill/>
          <a:ln w="9525" cap="flat" cmpd="sng">
            <a:solidFill>
              <a:srgbClr val="EBEEF2"/>
            </a:solidFill>
            <a:prstDash val="solid"/>
            <a:round/>
            <a:headEnd type="none" w="med" len="med"/>
            <a:tailEnd type="none" w="med" len="med"/>
          </a:ln>
        </p:spPr>
      </p:cxnSp>
      <p:cxnSp>
        <p:nvCxnSpPr>
          <p:cNvPr id="38" name="Google Shape;38;p6"/>
          <p:cNvCxnSpPr>
            <a:cxnSpLocks/>
          </p:cNvCxnSpPr>
          <p:nvPr/>
        </p:nvCxnSpPr>
        <p:spPr>
          <a:xfrm flipH="1">
            <a:off x="8652912" y="4602432"/>
            <a:ext cx="200700" cy="1800"/>
          </a:xfrm>
          <a:prstGeom prst="straightConnector1">
            <a:avLst/>
          </a:prstGeom>
          <a:noFill/>
          <a:ln w="9525" cap="flat" cmpd="sng">
            <a:solidFill>
              <a:schemeClr val="dk1"/>
            </a:solidFill>
            <a:prstDash val="solid"/>
            <a:round/>
            <a:headEnd type="none" w="med" len="med"/>
            <a:tailEnd type="none" w="med" len="med"/>
          </a:ln>
        </p:spPr>
      </p:cxnSp>
      <p:sp>
        <p:nvSpPr>
          <p:cNvPr id="39" name="Google Shape;39;p6"/>
          <p:cNvSpPr txBox="1">
            <a:spLocks noGrp="1"/>
          </p:cNvSpPr>
          <p:nvPr>
            <p:ph type="body" idx="1"/>
          </p:nvPr>
        </p:nvSpPr>
        <p:spPr>
          <a:xfrm>
            <a:off x="1479952" y="1472650"/>
            <a:ext cx="6292500" cy="2115600"/>
          </a:xfrm>
          <a:prstGeom prst="rect">
            <a:avLst/>
          </a:prstGeom>
        </p:spPr>
        <p:txBody>
          <a:bodyPr spcFirstLastPara="1" wrap="square" lIns="0" tIns="91425" rIns="0" bIns="91425" anchor="t" anchorCtr="0">
            <a:noAutofit/>
          </a:bodyPr>
          <a:lstStyle>
            <a:lvl1pPr marL="457200" lvl="0" indent="-330200" rtl="0">
              <a:spcBef>
                <a:spcPts val="0"/>
              </a:spcBef>
              <a:spcAft>
                <a:spcPts val="0"/>
              </a:spcAft>
              <a:buSzPts val="1600"/>
              <a:buChar char="●"/>
              <a:defRPr sz="16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dirty="0"/>
          </a:p>
        </p:txBody>
      </p:sp>
      <p:sp>
        <p:nvSpPr>
          <p:cNvPr id="40" name="Google Shape;40;p6"/>
          <p:cNvSpPr txBox="1">
            <a:spLocks noGrp="1"/>
          </p:cNvSpPr>
          <p:nvPr>
            <p:ph type="subTitle" idx="2"/>
          </p:nvPr>
        </p:nvSpPr>
        <p:spPr>
          <a:xfrm>
            <a:off x="1479962" y="668550"/>
            <a:ext cx="6292500" cy="177600"/>
          </a:xfrm>
          <a:prstGeom prst="rect">
            <a:avLst/>
          </a:prstGeom>
        </p:spPr>
        <p:txBody>
          <a:bodyPr spcFirstLastPara="1" wrap="square" lIns="0" tIns="91425" rIns="0" bIns="91425" anchor="t" anchorCtr="0">
            <a:noAutofit/>
          </a:bodyPr>
          <a:lstStyle>
            <a:lvl1pPr lvl="0" rtl="0">
              <a:lnSpc>
                <a:spcPct val="100000"/>
              </a:lnSpc>
              <a:spcBef>
                <a:spcPts val="0"/>
              </a:spcBef>
              <a:spcAft>
                <a:spcPts val="0"/>
              </a:spcAft>
              <a:buNone/>
              <a:defRPr sz="1000">
                <a:solidFill>
                  <a:schemeClr val="accent2"/>
                </a:solidFill>
                <a:latin typeface="Source Sans Pro SemiBold"/>
                <a:ea typeface="Source Sans Pro SemiBold"/>
                <a:cs typeface="Source Sans Pro SemiBold"/>
                <a:sym typeface="Source Sans Pro SemiBold"/>
              </a:defRPr>
            </a:lvl1pPr>
            <a:lvl2pPr lvl="1" rtl="0">
              <a:spcBef>
                <a:spcPts val="0"/>
              </a:spcBef>
              <a:spcAft>
                <a:spcPts val="0"/>
              </a:spcAft>
              <a:buNone/>
              <a:defRPr sz="1000">
                <a:solidFill>
                  <a:schemeClr val="accent2"/>
                </a:solidFill>
              </a:defRPr>
            </a:lvl2pPr>
            <a:lvl3pPr lvl="2" rtl="0">
              <a:spcBef>
                <a:spcPts val="1600"/>
              </a:spcBef>
              <a:spcAft>
                <a:spcPts val="0"/>
              </a:spcAft>
              <a:buNone/>
              <a:defRPr sz="1000">
                <a:solidFill>
                  <a:schemeClr val="accent2"/>
                </a:solidFill>
              </a:defRPr>
            </a:lvl3pPr>
            <a:lvl4pPr lvl="3" rtl="0">
              <a:spcBef>
                <a:spcPts val="1600"/>
              </a:spcBef>
              <a:spcAft>
                <a:spcPts val="0"/>
              </a:spcAft>
              <a:buNone/>
              <a:defRPr sz="1000">
                <a:solidFill>
                  <a:schemeClr val="accent2"/>
                </a:solidFill>
              </a:defRPr>
            </a:lvl4pPr>
            <a:lvl5pPr lvl="4" rtl="0">
              <a:spcBef>
                <a:spcPts val="1600"/>
              </a:spcBef>
              <a:spcAft>
                <a:spcPts val="0"/>
              </a:spcAft>
              <a:buNone/>
              <a:defRPr sz="1000">
                <a:solidFill>
                  <a:schemeClr val="accent2"/>
                </a:solidFill>
              </a:defRPr>
            </a:lvl5pPr>
            <a:lvl6pPr lvl="5" rtl="0">
              <a:spcBef>
                <a:spcPts val="1600"/>
              </a:spcBef>
              <a:spcAft>
                <a:spcPts val="0"/>
              </a:spcAft>
              <a:buNone/>
              <a:defRPr sz="1000">
                <a:solidFill>
                  <a:schemeClr val="accent2"/>
                </a:solidFill>
              </a:defRPr>
            </a:lvl6pPr>
            <a:lvl7pPr lvl="6" rtl="0">
              <a:spcBef>
                <a:spcPts val="1600"/>
              </a:spcBef>
              <a:spcAft>
                <a:spcPts val="0"/>
              </a:spcAft>
              <a:buNone/>
              <a:defRPr sz="1000">
                <a:solidFill>
                  <a:schemeClr val="accent2"/>
                </a:solidFill>
              </a:defRPr>
            </a:lvl7pPr>
            <a:lvl8pPr lvl="7" rtl="0">
              <a:spcBef>
                <a:spcPts val="1600"/>
              </a:spcBef>
              <a:spcAft>
                <a:spcPts val="0"/>
              </a:spcAft>
              <a:buNone/>
              <a:defRPr sz="1000">
                <a:solidFill>
                  <a:schemeClr val="accent2"/>
                </a:solidFill>
              </a:defRPr>
            </a:lvl8pPr>
            <a:lvl9pPr lvl="8" rtl="0">
              <a:spcBef>
                <a:spcPts val="1600"/>
              </a:spcBef>
              <a:spcAft>
                <a:spcPts val="1600"/>
              </a:spcAft>
              <a:buNone/>
              <a:defRPr sz="1000">
                <a:solidFill>
                  <a:schemeClr val="accent2"/>
                </a:solidFill>
              </a:defRPr>
            </a:lvl9pPr>
          </a:lstStyle>
          <a:p>
            <a:endParaRPr dirty="0"/>
          </a:p>
        </p:txBody>
      </p:sp>
      <p:grpSp>
        <p:nvGrpSpPr>
          <p:cNvPr id="41" name="Google Shape;41;p6"/>
          <p:cNvGrpSpPr/>
          <p:nvPr/>
        </p:nvGrpSpPr>
        <p:grpSpPr>
          <a:xfrm>
            <a:off x="311657" y="4719126"/>
            <a:ext cx="626141" cy="183261"/>
            <a:chOff x="621050" y="1967150"/>
            <a:chExt cx="6280250" cy="1838125"/>
          </a:xfrm>
        </p:grpSpPr>
        <p:sp>
          <p:nvSpPr>
            <p:cNvPr id="42" name="Google Shape;42;p6"/>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2296425" y="1967150"/>
              <a:ext cx="4604875" cy="1838125"/>
            </a:xfrm>
            <a:custGeom>
              <a:avLst/>
              <a:gdLst/>
              <a:ahLst/>
              <a:cxnLst/>
              <a:rect l="l" t="t" r="r" b="b"/>
              <a:pathLst>
                <a:path w="184195" h="73525" extrusionOk="0">
                  <a:moveTo>
                    <a:pt x="33316" y="5362"/>
                  </a:moveTo>
                  <a:cubicBezTo>
                    <a:pt x="32780" y="5362"/>
                    <a:pt x="32244" y="5821"/>
                    <a:pt x="32244" y="6434"/>
                  </a:cubicBezTo>
                  <a:lnTo>
                    <a:pt x="32244" y="9880"/>
                  </a:lnTo>
                  <a:cubicBezTo>
                    <a:pt x="32244" y="10416"/>
                    <a:pt x="32780" y="10952"/>
                    <a:pt x="33316" y="10952"/>
                  </a:cubicBezTo>
                  <a:lnTo>
                    <a:pt x="36762" y="10952"/>
                  </a:lnTo>
                  <a:cubicBezTo>
                    <a:pt x="37375" y="10952"/>
                    <a:pt x="37835" y="10416"/>
                    <a:pt x="37835" y="9880"/>
                  </a:cubicBezTo>
                  <a:lnTo>
                    <a:pt x="37835" y="6434"/>
                  </a:lnTo>
                  <a:cubicBezTo>
                    <a:pt x="37835" y="5821"/>
                    <a:pt x="37375" y="5362"/>
                    <a:pt x="36762" y="5362"/>
                  </a:cubicBezTo>
                  <a:close/>
                  <a:moveTo>
                    <a:pt x="78197" y="22134"/>
                  </a:moveTo>
                  <a:cubicBezTo>
                    <a:pt x="84860" y="22134"/>
                    <a:pt x="88459" y="26806"/>
                    <a:pt x="88536" y="35231"/>
                  </a:cubicBezTo>
                  <a:lnTo>
                    <a:pt x="66172" y="35231"/>
                  </a:lnTo>
                  <a:cubicBezTo>
                    <a:pt x="67015" y="27495"/>
                    <a:pt x="71916" y="22134"/>
                    <a:pt x="78197" y="22134"/>
                  </a:cubicBezTo>
                  <a:close/>
                  <a:moveTo>
                    <a:pt x="133340" y="22134"/>
                  </a:moveTo>
                  <a:cubicBezTo>
                    <a:pt x="137016" y="22211"/>
                    <a:pt x="140080" y="23589"/>
                    <a:pt x="143603" y="26729"/>
                  </a:cubicBezTo>
                  <a:lnTo>
                    <a:pt x="143603" y="48097"/>
                  </a:lnTo>
                  <a:cubicBezTo>
                    <a:pt x="139697" y="52080"/>
                    <a:pt x="136250" y="53841"/>
                    <a:pt x="132574" y="53841"/>
                  </a:cubicBezTo>
                  <a:cubicBezTo>
                    <a:pt x="125298" y="53841"/>
                    <a:pt x="120933" y="47867"/>
                    <a:pt x="120933" y="37988"/>
                  </a:cubicBezTo>
                  <a:cubicBezTo>
                    <a:pt x="120933" y="29104"/>
                    <a:pt x="126370" y="22134"/>
                    <a:pt x="133340" y="22134"/>
                  </a:cubicBezTo>
                  <a:close/>
                  <a:moveTo>
                    <a:pt x="460" y="5515"/>
                  </a:moveTo>
                  <a:cubicBezTo>
                    <a:pt x="230" y="5515"/>
                    <a:pt x="0" y="5744"/>
                    <a:pt x="0" y="6051"/>
                  </a:cubicBezTo>
                  <a:lnTo>
                    <a:pt x="0" y="56369"/>
                  </a:lnTo>
                  <a:cubicBezTo>
                    <a:pt x="0" y="56675"/>
                    <a:pt x="230" y="56905"/>
                    <a:pt x="460" y="56905"/>
                  </a:cubicBezTo>
                  <a:lnTo>
                    <a:pt x="27189" y="56905"/>
                  </a:lnTo>
                  <a:cubicBezTo>
                    <a:pt x="27495" y="56905"/>
                    <a:pt x="27648" y="56675"/>
                    <a:pt x="27648" y="56369"/>
                  </a:cubicBezTo>
                  <a:lnTo>
                    <a:pt x="27648" y="53305"/>
                  </a:lnTo>
                  <a:cubicBezTo>
                    <a:pt x="27648" y="53152"/>
                    <a:pt x="27495" y="52922"/>
                    <a:pt x="27189" y="52922"/>
                  </a:cubicBezTo>
                  <a:lnTo>
                    <a:pt x="4519" y="52922"/>
                  </a:lnTo>
                  <a:lnTo>
                    <a:pt x="4519" y="6051"/>
                  </a:lnTo>
                  <a:cubicBezTo>
                    <a:pt x="4519" y="5744"/>
                    <a:pt x="4289" y="5515"/>
                    <a:pt x="4059" y="5515"/>
                  </a:cubicBezTo>
                  <a:close/>
                  <a:moveTo>
                    <a:pt x="58054" y="0"/>
                  </a:moveTo>
                  <a:cubicBezTo>
                    <a:pt x="51850" y="0"/>
                    <a:pt x="48480" y="4136"/>
                    <a:pt x="48480" y="11489"/>
                  </a:cubicBezTo>
                  <a:lnTo>
                    <a:pt x="48480" y="19224"/>
                  </a:lnTo>
                  <a:lnTo>
                    <a:pt x="43809" y="19530"/>
                  </a:lnTo>
                  <a:cubicBezTo>
                    <a:pt x="43579" y="19530"/>
                    <a:pt x="43349" y="19760"/>
                    <a:pt x="43349" y="19990"/>
                  </a:cubicBezTo>
                  <a:lnTo>
                    <a:pt x="43349" y="22594"/>
                  </a:lnTo>
                  <a:cubicBezTo>
                    <a:pt x="43349" y="22900"/>
                    <a:pt x="43579" y="23053"/>
                    <a:pt x="43809" y="23053"/>
                  </a:cubicBezTo>
                  <a:lnTo>
                    <a:pt x="48480" y="23053"/>
                  </a:lnTo>
                  <a:lnTo>
                    <a:pt x="48480" y="56369"/>
                  </a:lnTo>
                  <a:cubicBezTo>
                    <a:pt x="48480" y="56675"/>
                    <a:pt x="48634" y="56905"/>
                    <a:pt x="48940" y="56905"/>
                  </a:cubicBezTo>
                  <a:lnTo>
                    <a:pt x="52310" y="56905"/>
                  </a:lnTo>
                  <a:cubicBezTo>
                    <a:pt x="52540" y="56905"/>
                    <a:pt x="52769" y="56675"/>
                    <a:pt x="52769" y="56369"/>
                  </a:cubicBezTo>
                  <a:lnTo>
                    <a:pt x="52769" y="23053"/>
                  </a:lnTo>
                  <a:lnTo>
                    <a:pt x="60811" y="23053"/>
                  </a:lnTo>
                  <a:cubicBezTo>
                    <a:pt x="61117" y="23053"/>
                    <a:pt x="61271" y="22900"/>
                    <a:pt x="61271" y="22594"/>
                  </a:cubicBezTo>
                  <a:lnTo>
                    <a:pt x="61271" y="19607"/>
                  </a:lnTo>
                  <a:cubicBezTo>
                    <a:pt x="61271" y="19454"/>
                    <a:pt x="61117" y="19224"/>
                    <a:pt x="60811" y="19224"/>
                  </a:cubicBezTo>
                  <a:lnTo>
                    <a:pt x="52769" y="19224"/>
                  </a:lnTo>
                  <a:lnTo>
                    <a:pt x="52769" y="11795"/>
                  </a:lnTo>
                  <a:cubicBezTo>
                    <a:pt x="52769" y="6510"/>
                    <a:pt x="54454" y="3906"/>
                    <a:pt x="58054" y="3906"/>
                  </a:cubicBezTo>
                  <a:cubicBezTo>
                    <a:pt x="59432" y="3906"/>
                    <a:pt x="60888" y="4289"/>
                    <a:pt x="62266" y="4902"/>
                  </a:cubicBezTo>
                  <a:cubicBezTo>
                    <a:pt x="62305" y="4940"/>
                    <a:pt x="62362" y="4959"/>
                    <a:pt x="62429" y="4959"/>
                  </a:cubicBezTo>
                  <a:cubicBezTo>
                    <a:pt x="62496" y="4959"/>
                    <a:pt x="62573" y="4940"/>
                    <a:pt x="62649" y="4902"/>
                  </a:cubicBezTo>
                  <a:lnTo>
                    <a:pt x="62879" y="4596"/>
                  </a:lnTo>
                  <a:lnTo>
                    <a:pt x="63875" y="1839"/>
                  </a:lnTo>
                  <a:cubicBezTo>
                    <a:pt x="63951" y="1609"/>
                    <a:pt x="63875" y="1379"/>
                    <a:pt x="63568" y="1226"/>
                  </a:cubicBezTo>
                  <a:cubicBezTo>
                    <a:pt x="61730" y="460"/>
                    <a:pt x="59739" y="0"/>
                    <a:pt x="58054" y="0"/>
                  </a:cubicBezTo>
                  <a:close/>
                  <a:moveTo>
                    <a:pt x="33316" y="19224"/>
                  </a:moveTo>
                  <a:cubicBezTo>
                    <a:pt x="33010" y="19224"/>
                    <a:pt x="32856" y="19454"/>
                    <a:pt x="32856" y="19760"/>
                  </a:cubicBezTo>
                  <a:lnTo>
                    <a:pt x="32856" y="56522"/>
                  </a:lnTo>
                  <a:cubicBezTo>
                    <a:pt x="32856" y="56752"/>
                    <a:pt x="33010" y="56981"/>
                    <a:pt x="33316" y="56981"/>
                  </a:cubicBezTo>
                  <a:lnTo>
                    <a:pt x="36686" y="56981"/>
                  </a:lnTo>
                  <a:cubicBezTo>
                    <a:pt x="36992" y="56981"/>
                    <a:pt x="37145" y="56752"/>
                    <a:pt x="37145" y="56522"/>
                  </a:cubicBezTo>
                  <a:lnTo>
                    <a:pt x="37145" y="19760"/>
                  </a:lnTo>
                  <a:cubicBezTo>
                    <a:pt x="37145" y="19454"/>
                    <a:pt x="36992" y="19224"/>
                    <a:pt x="36686" y="19224"/>
                  </a:cubicBezTo>
                  <a:close/>
                  <a:moveTo>
                    <a:pt x="113350" y="18381"/>
                  </a:moveTo>
                  <a:cubicBezTo>
                    <a:pt x="109521" y="18381"/>
                    <a:pt x="105921" y="20756"/>
                    <a:pt x="103088" y="25274"/>
                  </a:cubicBezTo>
                  <a:lnTo>
                    <a:pt x="102858" y="19760"/>
                  </a:lnTo>
                  <a:cubicBezTo>
                    <a:pt x="102858" y="19454"/>
                    <a:pt x="102628" y="19224"/>
                    <a:pt x="102322" y="19224"/>
                  </a:cubicBezTo>
                  <a:lnTo>
                    <a:pt x="99488" y="19224"/>
                  </a:lnTo>
                  <a:cubicBezTo>
                    <a:pt x="99182" y="19224"/>
                    <a:pt x="99029" y="19454"/>
                    <a:pt x="99029" y="19760"/>
                  </a:cubicBezTo>
                  <a:lnTo>
                    <a:pt x="99029" y="56522"/>
                  </a:lnTo>
                  <a:cubicBezTo>
                    <a:pt x="99029" y="56752"/>
                    <a:pt x="99182" y="56981"/>
                    <a:pt x="99488" y="56981"/>
                  </a:cubicBezTo>
                  <a:lnTo>
                    <a:pt x="102858" y="56981"/>
                  </a:lnTo>
                  <a:cubicBezTo>
                    <a:pt x="103088" y="56981"/>
                    <a:pt x="103317" y="56752"/>
                    <a:pt x="103317" y="56522"/>
                  </a:cubicBezTo>
                  <a:lnTo>
                    <a:pt x="103317" y="31631"/>
                  </a:lnTo>
                  <a:cubicBezTo>
                    <a:pt x="105615" y="25887"/>
                    <a:pt x="109138" y="22517"/>
                    <a:pt x="112891" y="22517"/>
                  </a:cubicBezTo>
                  <a:cubicBezTo>
                    <a:pt x="114193" y="22517"/>
                    <a:pt x="114806" y="22670"/>
                    <a:pt x="116031" y="23053"/>
                  </a:cubicBezTo>
                  <a:lnTo>
                    <a:pt x="116414" y="23053"/>
                  </a:lnTo>
                  <a:cubicBezTo>
                    <a:pt x="116491" y="22977"/>
                    <a:pt x="116644" y="22900"/>
                    <a:pt x="116644" y="22823"/>
                  </a:cubicBezTo>
                  <a:lnTo>
                    <a:pt x="117410" y="19760"/>
                  </a:lnTo>
                  <a:cubicBezTo>
                    <a:pt x="117486" y="19454"/>
                    <a:pt x="117410" y="19224"/>
                    <a:pt x="117180" y="19147"/>
                  </a:cubicBezTo>
                  <a:cubicBezTo>
                    <a:pt x="116031" y="18611"/>
                    <a:pt x="114882" y="18381"/>
                    <a:pt x="113350" y="18381"/>
                  </a:cubicBezTo>
                  <a:close/>
                  <a:moveTo>
                    <a:pt x="78197" y="18305"/>
                  </a:moveTo>
                  <a:cubicBezTo>
                    <a:pt x="70231" y="18305"/>
                    <a:pt x="61730" y="25274"/>
                    <a:pt x="61730" y="38141"/>
                  </a:cubicBezTo>
                  <a:cubicBezTo>
                    <a:pt x="61730" y="49706"/>
                    <a:pt x="68929" y="57824"/>
                    <a:pt x="79192" y="57824"/>
                  </a:cubicBezTo>
                  <a:cubicBezTo>
                    <a:pt x="84630" y="57824"/>
                    <a:pt x="88000" y="55986"/>
                    <a:pt x="91063" y="54224"/>
                  </a:cubicBezTo>
                  <a:cubicBezTo>
                    <a:pt x="91217" y="54071"/>
                    <a:pt x="91370" y="53841"/>
                    <a:pt x="91217" y="53535"/>
                  </a:cubicBezTo>
                  <a:lnTo>
                    <a:pt x="89838" y="50931"/>
                  </a:lnTo>
                  <a:cubicBezTo>
                    <a:pt x="89685" y="50854"/>
                    <a:pt x="89608" y="50778"/>
                    <a:pt x="89532" y="50778"/>
                  </a:cubicBezTo>
                  <a:cubicBezTo>
                    <a:pt x="89378" y="50778"/>
                    <a:pt x="89225" y="50778"/>
                    <a:pt x="89149" y="50854"/>
                  </a:cubicBezTo>
                  <a:cubicBezTo>
                    <a:pt x="86085" y="53075"/>
                    <a:pt x="83022" y="53994"/>
                    <a:pt x="79575" y="53994"/>
                  </a:cubicBezTo>
                  <a:cubicBezTo>
                    <a:pt x="71763" y="53994"/>
                    <a:pt x="66555" y="47944"/>
                    <a:pt x="66249" y="39060"/>
                  </a:cubicBezTo>
                  <a:lnTo>
                    <a:pt x="92212" y="39060"/>
                  </a:lnTo>
                  <a:cubicBezTo>
                    <a:pt x="92365" y="39060"/>
                    <a:pt x="92595" y="38907"/>
                    <a:pt x="92672" y="38677"/>
                  </a:cubicBezTo>
                  <a:cubicBezTo>
                    <a:pt x="92825" y="37758"/>
                    <a:pt x="92825" y="36686"/>
                    <a:pt x="92825" y="35843"/>
                  </a:cubicBezTo>
                  <a:cubicBezTo>
                    <a:pt x="92672" y="24815"/>
                    <a:pt x="87311" y="18305"/>
                    <a:pt x="78197" y="18305"/>
                  </a:cubicBezTo>
                  <a:close/>
                  <a:moveTo>
                    <a:pt x="133187" y="18381"/>
                  </a:moveTo>
                  <a:cubicBezTo>
                    <a:pt x="123383" y="18381"/>
                    <a:pt x="116414" y="26729"/>
                    <a:pt x="116414" y="38217"/>
                  </a:cubicBezTo>
                  <a:cubicBezTo>
                    <a:pt x="116414" y="50548"/>
                    <a:pt x="122235" y="57900"/>
                    <a:pt x="132115" y="57900"/>
                  </a:cubicBezTo>
                  <a:cubicBezTo>
                    <a:pt x="136174" y="57900"/>
                    <a:pt x="140156" y="56062"/>
                    <a:pt x="143909" y="52692"/>
                  </a:cubicBezTo>
                  <a:lnTo>
                    <a:pt x="144215" y="56598"/>
                  </a:lnTo>
                  <a:cubicBezTo>
                    <a:pt x="144215" y="56828"/>
                    <a:pt x="144369" y="57058"/>
                    <a:pt x="144675" y="57058"/>
                  </a:cubicBezTo>
                  <a:lnTo>
                    <a:pt x="147509" y="57058"/>
                  </a:lnTo>
                  <a:cubicBezTo>
                    <a:pt x="147815" y="57058"/>
                    <a:pt x="148045" y="56828"/>
                    <a:pt x="148045" y="56598"/>
                  </a:cubicBezTo>
                  <a:lnTo>
                    <a:pt x="148045" y="19760"/>
                  </a:lnTo>
                  <a:cubicBezTo>
                    <a:pt x="147892" y="19454"/>
                    <a:pt x="147738" y="19224"/>
                    <a:pt x="147432" y="19224"/>
                  </a:cubicBezTo>
                  <a:lnTo>
                    <a:pt x="144445" y="19224"/>
                  </a:lnTo>
                  <a:cubicBezTo>
                    <a:pt x="144215" y="19224"/>
                    <a:pt x="143986" y="19454"/>
                    <a:pt x="143986" y="19760"/>
                  </a:cubicBezTo>
                  <a:lnTo>
                    <a:pt x="143833" y="22517"/>
                  </a:lnTo>
                  <a:cubicBezTo>
                    <a:pt x="140616" y="19990"/>
                    <a:pt x="137552" y="18381"/>
                    <a:pt x="133187" y="18381"/>
                  </a:cubicBezTo>
                  <a:close/>
                  <a:moveTo>
                    <a:pt x="152257" y="19147"/>
                  </a:moveTo>
                  <a:cubicBezTo>
                    <a:pt x="152027" y="19147"/>
                    <a:pt x="151951" y="19224"/>
                    <a:pt x="151874" y="19377"/>
                  </a:cubicBezTo>
                  <a:cubicBezTo>
                    <a:pt x="151721" y="19454"/>
                    <a:pt x="151721" y="19607"/>
                    <a:pt x="151874" y="19837"/>
                  </a:cubicBezTo>
                  <a:lnTo>
                    <a:pt x="166886" y="57058"/>
                  </a:lnTo>
                  <a:lnTo>
                    <a:pt x="165890" y="60121"/>
                  </a:lnTo>
                  <a:cubicBezTo>
                    <a:pt x="164511" y="64410"/>
                    <a:pt x="161831" y="69542"/>
                    <a:pt x="156929" y="69542"/>
                  </a:cubicBezTo>
                  <a:cubicBezTo>
                    <a:pt x="155933" y="69542"/>
                    <a:pt x="154785" y="69235"/>
                    <a:pt x="154019" y="68929"/>
                  </a:cubicBezTo>
                  <a:lnTo>
                    <a:pt x="153636" y="68929"/>
                  </a:lnTo>
                  <a:lnTo>
                    <a:pt x="153406" y="69235"/>
                  </a:lnTo>
                  <a:lnTo>
                    <a:pt x="152564" y="72222"/>
                  </a:lnTo>
                  <a:cubicBezTo>
                    <a:pt x="152487" y="72375"/>
                    <a:pt x="152717" y="72682"/>
                    <a:pt x="152870" y="72758"/>
                  </a:cubicBezTo>
                  <a:cubicBezTo>
                    <a:pt x="153942" y="73218"/>
                    <a:pt x="155474" y="73524"/>
                    <a:pt x="156852" y="73524"/>
                  </a:cubicBezTo>
                  <a:cubicBezTo>
                    <a:pt x="162443" y="73524"/>
                    <a:pt x="166886" y="69235"/>
                    <a:pt x="169643" y="61040"/>
                  </a:cubicBezTo>
                  <a:lnTo>
                    <a:pt x="184118" y="19683"/>
                  </a:lnTo>
                  <a:cubicBezTo>
                    <a:pt x="184194" y="19683"/>
                    <a:pt x="184118" y="19530"/>
                    <a:pt x="184041" y="19454"/>
                  </a:cubicBezTo>
                  <a:cubicBezTo>
                    <a:pt x="183888" y="19377"/>
                    <a:pt x="183811" y="19224"/>
                    <a:pt x="183658" y="19224"/>
                  </a:cubicBezTo>
                  <a:lnTo>
                    <a:pt x="180212" y="19224"/>
                  </a:lnTo>
                  <a:cubicBezTo>
                    <a:pt x="179982" y="19224"/>
                    <a:pt x="179829" y="19377"/>
                    <a:pt x="179676" y="19530"/>
                  </a:cubicBezTo>
                  <a:lnTo>
                    <a:pt x="171864" y="42583"/>
                  </a:lnTo>
                  <a:cubicBezTo>
                    <a:pt x="171481" y="43885"/>
                    <a:pt x="171021" y="45187"/>
                    <a:pt x="170638" y="46565"/>
                  </a:cubicBezTo>
                  <a:cubicBezTo>
                    <a:pt x="170026" y="48480"/>
                    <a:pt x="169336" y="50395"/>
                    <a:pt x="168800" y="52080"/>
                  </a:cubicBezTo>
                  <a:cubicBezTo>
                    <a:pt x="168034" y="50165"/>
                    <a:pt x="167268" y="48097"/>
                    <a:pt x="166503" y="46029"/>
                  </a:cubicBezTo>
                  <a:cubicBezTo>
                    <a:pt x="166043" y="44804"/>
                    <a:pt x="165507" y="43655"/>
                    <a:pt x="165124" y="42506"/>
                  </a:cubicBezTo>
                  <a:lnTo>
                    <a:pt x="156316" y="19454"/>
                  </a:lnTo>
                  <a:cubicBezTo>
                    <a:pt x="156240" y="19224"/>
                    <a:pt x="156087" y="19147"/>
                    <a:pt x="155857" y="19147"/>
                  </a:cubicBezTo>
                  <a:close/>
                </a:path>
              </a:pathLst>
            </a:custGeom>
            <a:solidFill>
              <a:srgbClr val="1018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8FD6779D-0A02-2D49-9F11-6433B64BCB4B}"/>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latin typeface="Source Sans Pro Light" panose="020B0403030403020204" pitchFamily="34" charset="0"/>
              </a:rPr>
              <a:pPr algn="ctr"/>
              <a:t>‹#›</a:t>
            </a:fld>
            <a:endParaRPr lang="en-US" sz="1000" b="0" i="0" dirty="0">
              <a:latin typeface="Source Sans Pro Light" panose="020B0403030403020204" pitchFamily="34" charset="0"/>
            </a:endParaRPr>
          </a:p>
        </p:txBody>
      </p:sp>
    </p:spTree>
  </p:cSld>
  <p:clrMapOvr>
    <a:masterClrMapping/>
  </p:clrMapOvr>
  <p:extLst>
    <p:ext uri="{DCECCB84-F9BA-43D5-87BE-67443E8EF086}">
      <p15:sldGuideLst xmlns:p15="http://schemas.microsoft.com/office/powerpoint/2012/main">
        <p15:guide id="1" pos="934">
          <p15:clr>
            <a:schemeClr val="accent5"/>
          </p15:clr>
        </p15:guide>
        <p15:guide id="2" pos="196">
          <p15:clr>
            <a:schemeClr val="accent4"/>
          </p15:clr>
        </p15:guide>
        <p15:guide id="3" pos="5577">
          <p15:clr>
            <a:schemeClr val="accent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3b Content - image right floating">
  <p:cSld name="CUSTOM_2_1">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277675" y="1654250"/>
            <a:ext cx="5208600" cy="572700"/>
          </a:xfrm>
          <a:prstGeom prst="rect">
            <a:avLst/>
          </a:prstGeom>
        </p:spPr>
        <p:txBody>
          <a:bodyPr spcFirstLastPara="1" wrap="square" lIns="91440" tIns="91425" rIns="91440"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dirty="0"/>
          </a:p>
        </p:txBody>
      </p:sp>
      <p:cxnSp>
        <p:nvCxnSpPr>
          <p:cNvPr id="47" name="Google Shape;47;p7"/>
          <p:cNvCxnSpPr>
            <a:cxnSpLocks/>
          </p:cNvCxnSpPr>
          <p:nvPr/>
        </p:nvCxnSpPr>
        <p:spPr>
          <a:xfrm>
            <a:off x="312612" y="4600932"/>
            <a:ext cx="8340300" cy="3300"/>
          </a:xfrm>
          <a:prstGeom prst="straightConnector1">
            <a:avLst/>
          </a:prstGeom>
          <a:noFill/>
          <a:ln w="9525" cap="flat" cmpd="sng">
            <a:solidFill>
              <a:srgbClr val="EBEEF2"/>
            </a:solidFill>
            <a:prstDash val="solid"/>
            <a:round/>
            <a:headEnd type="none" w="med" len="med"/>
            <a:tailEnd type="none" w="med" len="med"/>
          </a:ln>
        </p:spPr>
      </p:cxnSp>
      <p:cxnSp>
        <p:nvCxnSpPr>
          <p:cNvPr id="48" name="Google Shape;48;p7"/>
          <p:cNvCxnSpPr/>
          <p:nvPr/>
        </p:nvCxnSpPr>
        <p:spPr>
          <a:xfrm flipH="1">
            <a:off x="8652912" y="4602432"/>
            <a:ext cx="200700" cy="1800"/>
          </a:xfrm>
          <a:prstGeom prst="straightConnector1">
            <a:avLst/>
          </a:prstGeom>
          <a:noFill/>
          <a:ln w="9525" cap="flat" cmpd="sng">
            <a:solidFill>
              <a:schemeClr val="dk1"/>
            </a:solidFill>
            <a:prstDash val="solid"/>
            <a:round/>
            <a:headEnd type="none" w="med" len="med"/>
            <a:tailEnd type="none" w="med" len="med"/>
          </a:ln>
        </p:spPr>
      </p:cxnSp>
      <p:sp>
        <p:nvSpPr>
          <p:cNvPr id="49" name="Google Shape;49;p7"/>
          <p:cNvSpPr txBox="1">
            <a:spLocks noGrp="1"/>
          </p:cNvSpPr>
          <p:nvPr>
            <p:ph type="body" idx="1"/>
          </p:nvPr>
        </p:nvSpPr>
        <p:spPr>
          <a:xfrm>
            <a:off x="277675" y="2226950"/>
            <a:ext cx="5208600" cy="2115600"/>
          </a:xfrm>
          <a:prstGeom prst="rect">
            <a:avLst/>
          </a:prstGeom>
        </p:spPr>
        <p:txBody>
          <a:bodyPr spcFirstLastPara="1" wrap="square" lIns="0" tIns="91425" rIns="0" bIns="91425" anchor="t" anchorCtr="0">
            <a:noAutofit/>
          </a:bodyPr>
          <a:lstStyle>
            <a:lvl1pPr marL="457200" lvl="0" indent="-330200" rtl="0">
              <a:spcBef>
                <a:spcPts val="0"/>
              </a:spcBef>
              <a:spcAft>
                <a:spcPts val="0"/>
              </a:spcAft>
              <a:buSzPts val="1600"/>
              <a:buChar char="●"/>
              <a:defRPr sz="16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dirty="0"/>
          </a:p>
        </p:txBody>
      </p:sp>
      <p:sp>
        <p:nvSpPr>
          <p:cNvPr id="50" name="Google Shape;50;p7"/>
          <p:cNvSpPr txBox="1">
            <a:spLocks noGrp="1"/>
          </p:cNvSpPr>
          <p:nvPr>
            <p:ph type="subTitle" idx="2"/>
          </p:nvPr>
        </p:nvSpPr>
        <p:spPr>
          <a:xfrm>
            <a:off x="277675" y="1476675"/>
            <a:ext cx="4751400" cy="177600"/>
          </a:xfrm>
          <a:prstGeom prst="rect">
            <a:avLst/>
          </a:prstGeom>
        </p:spPr>
        <p:txBody>
          <a:bodyPr spcFirstLastPara="1" wrap="square" lIns="0" tIns="91425" rIns="0" bIns="91425" anchor="t" anchorCtr="0">
            <a:noAutofit/>
          </a:bodyPr>
          <a:lstStyle>
            <a:lvl1pPr lvl="0" rtl="0">
              <a:lnSpc>
                <a:spcPct val="100000"/>
              </a:lnSpc>
              <a:spcBef>
                <a:spcPts val="0"/>
              </a:spcBef>
              <a:spcAft>
                <a:spcPts val="0"/>
              </a:spcAft>
              <a:buNone/>
              <a:defRPr sz="1000">
                <a:solidFill>
                  <a:schemeClr val="accent2"/>
                </a:solidFill>
                <a:latin typeface="Source Sans Pro SemiBold"/>
                <a:ea typeface="Source Sans Pro SemiBold"/>
                <a:cs typeface="Source Sans Pro SemiBold"/>
                <a:sym typeface="Source Sans Pro SemiBold"/>
              </a:defRPr>
            </a:lvl1pPr>
            <a:lvl2pPr lvl="1" rtl="0">
              <a:spcBef>
                <a:spcPts val="0"/>
              </a:spcBef>
              <a:spcAft>
                <a:spcPts val="0"/>
              </a:spcAft>
              <a:buNone/>
              <a:defRPr sz="1000">
                <a:solidFill>
                  <a:schemeClr val="accent2"/>
                </a:solidFill>
              </a:defRPr>
            </a:lvl2pPr>
            <a:lvl3pPr lvl="2" rtl="0">
              <a:spcBef>
                <a:spcPts val="1600"/>
              </a:spcBef>
              <a:spcAft>
                <a:spcPts val="0"/>
              </a:spcAft>
              <a:buNone/>
              <a:defRPr sz="1000">
                <a:solidFill>
                  <a:schemeClr val="accent2"/>
                </a:solidFill>
              </a:defRPr>
            </a:lvl3pPr>
            <a:lvl4pPr lvl="3" rtl="0">
              <a:spcBef>
                <a:spcPts val="1600"/>
              </a:spcBef>
              <a:spcAft>
                <a:spcPts val="0"/>
              </a:spcAft>
              <a:buNone/>
              <a:defRPr sz="1000">
                <a:solidFill>
                  <a:schemeClr val="accent2"/>
                </a:solidFill>
              </a:defRPr>
            </a:lvl4pPr>
            <a:lvl5pPr lvl="4" rtl="0">
              <a:spcBef>
                <a:spcPts val="1600"/>
              </a:spcBef>
              <a:spcAft>
                <a:spcPts val="0"/>
              </a:spcAft>
              <a:buNone/>
              <a:defRPr sz="1000">
                <a:solidFill>
                  <a:schemeClr val="accent2"/>
                </a:solidFill>
              </a:defRPr>
            </a:lvl5pPr>
            <a:lvl6pPr lvl="5" rtl="0">
              <a:spcBef>
                <a:spcPts val="1600"/>
              </a:spcBef>
              <a:spcAft>
                <a:spcPts val="0"/>
              </a:spcAft>
              <a:buNone/>
              <a:defRPr sz="1000">
                <a:solidFill>
                  <a:schemeClr val="accent2"/>
                </a:solidFill>
              </a:defRPr>
            </a:lvl6pPr>
            <a:lvl7pPr lvl="6" rtl="0">
              <a:spcBef>
                <a:spcPts val="1600"/>
              </a:spcBef>
              <a:spcAft>
                <a:spcPts val="0"/>
              </a:spcAft>
              <a:buNone/>
              <a:defRPr sz="1000">
                <a:solidFill>
                  <a:schemeClr val="accent2"/>
                </a:solidFill>
              </a:defRPr>
            </a:lvl7pPr>
            <a:lvl8pPr lvl="7" rtl="0">
              <a:spcBef>
                <a:spcPts val="1600"/>
              </a:spcBef>
              <a:spcAft>
                <a:spcPts val="0"/>
              </a:spcAft>
              <a:buNone/>
              <a:defRPr sz="1000">
                <a:solidFill>
                  <a:schemeClr val="accent2"/>
                </a:solidFill>
              </a:defRPr>
            </a:lvl8pPr>
            <a:lvl9pPr lvl="8" rtl="0">
              <a:spcBef>
                <a:spcPts val="1600"/>
              </a:spcBef>
              <a:spcAft>
                <a:spcPts val="1600"/>
              </a:spcAft>
              <a:buNone/>
              <a:defRPr sz="1000">
                <a:solidFill>
                  <a:schemeClr val="accent2"/>
                </a:solidFill>
              </a:defRPr>
            </a:lvl9pPr>
          </a:lstStyle>
          <a:p>
            <a:endParaRPr/>
          </a:p>
        </p:txBody>
      </p:sp>
      <p:grpSp>
        <p:nvGrpSpPr>
          <p:cNvPr id="51" name="Google Shape;51;p7"/>
          <p:cNvGrpSpPr/>
          <p:nvPr/>
        </p:nvGrpSpPr>
        <p:grpSpPr>
          <a:xfrm>
            <a:off x="311657" y="4719126"/>
            <a:ext cx="626141" cy="183261"/>
            <a:chOff x="621050" y="1967150"/>
            <a:chExt cx="6280250" cy="1838125"/>
          </a:xfrm>
        </p:grpSpPr>
        <p:sp>
          <p:nvSpPr>
            <p:cNvPr id="52" name="Google Shape;52;p7"/>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a:off x="2296425" y="1967150"/>
              <a:ext cx="4604875" cy="1838125"/>
            </a:xfrm>
            <a:custGeom>
              <a:avLst/>
              <a:gdLst/>
              <a:ahLst/>
              <a:cxnLst/>
              <a:rect l="l" t="t" r="r" b="b"/>
              <a:pathLst>
                <a:path w="184195" h="73525" extrusionOk="0">
                  <a:moveTo>
                    <a:pt x="33316" y="5362"/>
                  </a:moveTo>
                  <a:cubicBezTo>
                    <a:pt x="32780" y="5362"/>
                    <a:pt x="32244" y="5821"/>
                    <a:pt x="32244" y="6434"/>
                  </a:cubicBezTo>
                  <a:lnTo>
                    <a:pt x="32244" y="9880"/>
                  </a:lnTo>
                  <a:cubicBezTo>
                    <a:pt x="32244" y="10416"/>
                    <a:pt x="32780" y="10952"/>
                    <a:pt x="33316" y="10952"/>
                  </a:cubicBezTo>
                  <a:lnTo>
                    <a:pt x="36762" y="10952"/>
                  </a:lnTo>
                  <a:cubicBezTo>
                    <a:pt x="37375" y="10952"/>
                    <a:pt x="37835" y="10416"/>
                    <a:pt x="37835" y="9880"/>
                  </a:cubicBezTo>
                  <a:lnTo>
                    <a:pt x="37835" y="6434"/>
                  </a:lnTo>
                  <a:cubicBezTo>
                    <a:pt x="37835" y="5821"/>
                    <a:pt x="37375" y="5362"/>
                    <a:pt x="36762" y="5362"/>
                  </a:cubicBezTo>
                  <a:close/>
                  <a:moveTo>
                    <a:pt x="78197" y="22134"/>
                  </a:moveTo>
                  <a:cubicBezTo>
                    <a:pt x="84860" y="22134"/>
                    <a:pt x="88459" y="26806"/>
                    <a:pt x="88536" y="35231"/>
                  </a:cubicBezTo>
                  <a:lnTo>
                    <a:pt x="66172" y="35231"/>
                  </a:lnTo>
                  <a:cubicBezTo>
                    <a:pt x="67015" y="27495"/>
                    <a:pt x="71916" y="22134"/>
                    <a:pt x="78197" y="22134"/>
                  </a:cubicBezTo>
                  <a:close/>
                  <a:moveTo>
                    <a:pt x="133340" y="22134"/>
                  </a:moveTo>
                  <a:cubicBezTo>
                    <a:pt x="137016" y="22211"/>
                    <a:pt x="140080" y="23589"/>
                    <a:pt x="143603" y="26729"/>
                  </a:cubicBezTo>
                  <a:lnTo>
                    <a:pt x="143603" y="48097"/>
                  </a:lnTo>
                  <a:cubicBezTo>
                    <a:pt x="139697" y="52080"/>
                    <a:pt x="136250" y="53841"/>
                    <a:pt x="132574" y="53841"/>
                  </a:cubicBezTo>
                  <a:cubicBezTo>
                    <a:pt x="125298" y="53841"/>
                    <a:pt x="120933" y="47867"/>
                    <a:pt x="120933" y="37988"/>
                  </a:cubicBezTo>
                  <a:cubicBezTo>
                    <a:pt x="120933" y="29104"/>
                    <a:pt x="126370" y="22134"/>
                    <a:pt x="133340" y="22134"/>
                  </a:cubicBezTo>
                  <a:close/>
                  <a:moveTo>
                    <a:pt x="460" y="5515"/>
                  </a:moveTo>
                  <a:cubicBezTo>
                    <a:pt x="230" y="5515"/>
                    <a:pt x="0" y="5744"/>
                    <a:pt x="0" y="6051"/>
                  </a:cubicBezTo>
                  <a:lnTo>
                    <a:pt x="0" y="56369"/>
                  </a:lnTo>
                  <a:cubicBezTo>
                    <a:pt x="0" y="56675"/>
                    <a:pt x="230" y="56905"/>
                    <a:pt x="460" y="56905"/>
                  </a:cubicBezTo>
                  <a:lnTo>
                    <a:pt x="27189" y="56905"/>
                  </a:lnTo>
                  <a:cubicBezTo>
                    <a:pt x="27495" y="56905"/>
                    <a:pt x="27648" y="56675"/>
                    <a:pt x="27648" y="56369"/>
                  </a:cubicBezTo>
                  <a:lnTo>
                    <a:pt x="27648" y="53305"/>
                  </a:lnTo>
                  <a:cubicBezTo>
                    <a:pt x="27648" y="53152"/>
                    <a:pt x="27495" y="52922"/>
                    <a:pt x="27189" y="52922"/>
                  </a:cubicBezTo>
                  <a:lnTo>
                    <a:pt x="4519" y="52922"/>
                  </a:lnTo>
                  <a:lnTo>
                    <a:pt x="4519" y="6051"/>
                  </a:lnTo>
                  <a:cubicBezTo>
                    <a:pt x="4519" y="5744"/>
                    <a:pt x="4289" y="5515"/>
                    <a:pt x="4059" y="5515"/>
                  </a:cubicBezTo>
                  <a:close/>
                  <a:moveTo>
                    <a:pt x="58054" y="0"/>
                  </a:moveTo>
                  <a:cubicBezTo>
                    <a:pt x="51850" y="0"/>
                    <a:pt x="48480" y="4136"/>
                    <a:pt x="48480" y="11489"/>
                  </a:cubicBezTo>
                  <a:lnTo>
                    <a:pt x="48480" y="19224"/>
                  </a:lnTo>
                  <a:lnTo>
                    <a:pt x="43809" y="19530"/>
                  </a:lnTo>
                  <a:cubicBezTo>
                    <a:pt x="43579" y="19530"/>
                    <a:pt x="43349" y="19760"/>
                    <a:pt x="43349" y="19990"/>
                  </a:cubicBezTo>
                  <a:lnTo>
                    <a:pt x="43349" y="22594"/>
                  </a:lnTo>
                  <a:cubicBezTo>
                    <a:pt x="43349" y="22900"/>
                    <a:pt x="43579" y="23053"/>
                    <a:pt x="43809" y="23053"/>
                  </a:cubicBezTo>
                  <a:lnTo>
                    <a:pt x="48480" y="23053"/>
                  </a:lnTo>
                  <a:lnTo>
                    <a:pt x="48480" y="56369"/>
                  </a:lnTo>
                  <a:cubicBezTo>
                    <a:pt x="48480" y="56675"/>
                    <a:pt x="48634" y="56905"/>
                    <a:pt x="48940" y="56905"/>
                  </a:cubicBezTo>
                  <a:lnTo>
                    <a:pt x="52310" y="56905"/>
                  </a:lnTo>
                  <a:cubicBezTo>
                    <a:pt x="52540" y="56905"/>
                    <a:pt x="52769" y="56675"/>
                    <a:pt x="52769" y="56369"/>
                  </a:cubicBezTo>
                  <a:lnTo>
                    <a:pt x="52769" y="23053"/>
                  </a:lnTo>
                  <a:lnTo>
                    <a:pt x="60811" y="23053"/>
                  </a:lnTo>
                  <a:cubicBezTo>
                    <a:pt x="61117" y="23053"/>
                    <a:pt x="61271" y="22900"/>
                    <a:pt x="61271" y="22594"/>
                  </a:cubicBezTo>
                  <a:lnTo>
                    <a:pt x="61271" y="19607"/>
                  </a:lnTo>
                  <a:cubicBezTo>
                    <a:pt x="61271" y="19454"/>
                    <a:pt x="61117" y="19224"/>
                    <a:pt x="60811" y="19224"/>
                  </a:cubicBezTo>
                  <a:lnTo>
                    <a:pt x="52769" y="19224"/>
                  </a:lnTo>
                  <a:lnTo>
                    <a:pt x="52769" y="11795"/>
                  </a:lnTo>
                  <a:cubicBezTo>
                    <a:pt x="52769" y="6510"/>
                    <a:pt x="54454" y="3906"/>
                    <a:pt x="58054" y="3906"/>
                  </a:cubicBezTo>
                  <a:cubicBezTo>
                    <a:pt x="59432" y="3906"/>
                    <a:pt x="60888" y="4289"/>
                    <a:pt x="62266" y="4902"/>
                  </a:cubicBezTo>
                  <a:cubicBezTo>
                    <a:pt x="62305" y="4940"/>
                    <a:pt x="62362" y="4959"/>
                    <a:pt x="62429" y="4959"/>
                  </a:cubicBezTo>
                  <a:cubicBezTo>
                    <a:pt x="62496" y="4959"/>
                    <a:pt x="62573" y="4940"/>
                    <a:pt x="62649" y="4902"/>
                  </a:cubicBezTo>
                  <a:lnTo>
                    <a:pt x="62879" y="4596"/>
                  </a:lnTo>
                  <a:lnTo>
                    <a:pt x="63875" y="1839"/>
                  </a:lnTo>
                  <a:cubicBezTo>
                    <a:pt x="63951" y="1609"/>
                    <a:pt x="63875" y="1379"/>
                    <a:pt x="63568" y="1226"/>
                  </a:cubicBezTo>
                  <a:cubicBezTo>
                    <a:pt x="61730" y="460"/>
                    <a:pt x="59739" y="0"/>
                    <a:pt x="58054" y="0"/>
                  </a:cubicBezTo>
                  <a:close/>
                  <a:moveTo>
                    <a:pt x="33316" y="19224"/>
                  </a:moveTo>
                  <a:cubicBezTo>
                    <a:pt x="33010" y="19224"/>
                    <a:pt x="32856" y="19454"/>
                    <a:pt x="32856" y="19760"/>
                  </a:cubicBezTo>
                  <a:lnTo>
                    <a:pt x="32856" y="56522"/>
                  </a:lnTo>
                  <a:cubicBezTo>
                    <a:pt x="32856" y="56752"/>
                    <a:pt x="33010" y="56981"/>
                    <a:pt x="33316" y="56981"/>
                  </a:cubicBezTo>
                  <a:lnTo>
                    <a:pt x="36686" y="56981"/>
                  </a:lnTo>
                  <a:cubicBezTo>
                    <a:pt x="36992" y="56981"/>
                    <a:pt x="37145" y="56752"/>
                    <a:pt x="37145" y="56522"/>
                  </a:cubicBezTo>
                  <a:lnTo>
                    <a:pt x="37145" y="19760"/>
                  </a:lnTo>
                  <a:cubicBezTo>
                    <a:pt x="37145" y="19454"/>
                    <a:pt x="36992" y="19224"/>
                    <a:pt x="36686" y="19224"/>
                  </a:cubicBezTo>
                  <a:close/>
                  <a:moveTo>
                    <a:pt x="113350" y="18381"/>
                  </a:moveTo>
                  <a:cubicBezTo>
                    <a:pt x="109521" y="18381"/>
                    <a:pt x="105921" y="20756"/>
                    <a:pt x="103088" y="25274"/>
                  </a:cubicBezTo>
                  <a:lnTo>
                    <a:pt x="102858" y="19760"/>
                  </a:lnTo>
                  <a:cubicBezTo>
                    <a:pt x="102858" y="19454"/>
                    <a:pt x="102628" y="19224"/>
                    <a:pt x="102322" y="19224"/>
                  </a:cubicBezTo>
                  <a:lnTo>
                    <a:pt x="99488" y="19224"/>
                  </a:lnTo>
                  <a:cubicBezTo>
                    <a:pt x="99182" y="19224"/>
                    <a:pt x="99029" y="19454"/>
                    <a:pt x="99029" y="19760"/>
                  </a:cubicBezTo>
                  <a:lnTo>
                    <a:pt x="99029" y="56522"/>
                  </a:lnTo>
                  <a:cubicBezTo>
                    <a:pt x="99029" y="56752"/>
                    <a:pt x="99182" y="56981"/>
                    <a:pt x="99488" y="56981"/>
                  </a:cubicBezTo>
                  <a:lnTo>
                    <a:pt x="102858" y="56981"/>
                  </a:lnTo>
                  <a:cubicBezTo>
                    <a:pt x="103088" y="56981"/>
                    <a:pt x="103317" y="56752"/>
                    <a:pt x="103317" y="56522"/>
                  </a:cubicBezTo>
                  <a:lnTo>
                    <a:pt x="103317" y="31631"/>
                  </a:lnTo>
                  <a:cubicBezTo>
                    <a:pt x="105615" y="25887"/>
                    <a:pt x="109138" y="22517"/>
                    <a:pt x="112891" y="22517"/>
                  </a:cubicBezTo>
                  <a:cubicBezTo>
                    <a:pt x="114193" y="22517"/>
                    <a:pt x="114806" y="22670"/>
                    <a:pt x="116031" y="23053"/>
                  </a:cubicBezTo>
                  <a:lnTo>
                    <a:pt x="116414" y="23053"/>
                  </a:lnTo>
                  <a:cubicBezTo>
                    <a:pt x="116491" y="22977"/>
                    <a:pt x="116644" y="22900"/>
                    <a:pt x="116644" y="22823"/>
                  </a:cubicBezTo>
                  <a:lnTo>
                    <a:pt x="117410" y="19760"/>
                  </a:lnTo>
                  <a:cubicBezTo>
                    <a:pt x="117486" y="19454"/>
                    <a:pt x="117410" y="19224"/>
                    <a:pt x="117180" y="19147"/>
                  </a:cubicBezTo>
                  <a:cubicBezTo>
                    <a:pt x="116031" y="18611"/>
                    <a:pt x="114882" y="18381"/>
                    <a:pt x="113350" y="18381"/>
                  </a:cubicBezTo>
                  <a:close/>
                  <a:moveTo>
                    <a:pt x="78197" y="18305"/>
                  </a:moveTo>
                  <a:cubicBezTo>
                    <a:pt x="70231" y="18305"/>
                    <a:pt x="61730" y="25274"/>
                    <a:pt x="61730" y="38141"/>
                  </a:cubicBezTo>
                  <a:cubicBezTo>
                    <a:pt x="61730" y="49706"/>
                    <a:pt x="68929" y="57824"/>
                    <a:pt x="79192" y="57824"/>
                  </a:cubicBezTo>
                  <a:cubicBezTo>
                    <a:pt x="84630" y="57824"/>
                    <a:pt x="88000" y="55986"/>
                    <a:pt x="91063" y="54224"/>
                  </a:cubicBezTo>
                  <a:cubicBezTo>
                    <a:pt x="91217" y="54071"/>
                    <a:pt x="91370" y="53841"/>
                    <a:pt x="91217" y="53535"/>
                  </a:cubicBezTo>
                  <a:lnTo>
                    <a:pt x="89838" y="50931"/>
                  </a:lnTo>
                  <a:cubicBezTo>
                    <a:pt x="89685" y="50854"/>
                    <a:pt x="89608" y="50778"/>
                    <a:pt x="89532" y="50778"/>
                  </a:cubicBezTo>
                  <a:cubicBezTo>
                    <a:pt x="89378" y="50778"/>
                    <a:pt x="89225" y="50778"/>
                    <a:pt x="89149" y="50854"/>
                  </a:cubicBezTo>
                  <a:cubicBezTo>
                    <a:pt x="86085" y="53075"/>
                    <a:pt x="83022" y="53994"/>
                    <a:pt x="79575" y="53994"/>
                  </a:cubicBezTo>
                  <a:cubicBezTo>
                    <a:pt x="71763" y="53994"/>
                    <a:pt x="66555" y="47944"/>
                    <a:pt x="66249" y="39060"/>
                  </a:cubicBezTo>
                  <a:lnTo>
                    <a:pt x="92212" y="39060"/>
                  </a:lnTo>
                  <a:cubicBezTo>
                    <a:pt x="92365" y="39060"/>
                    <a:pt x="92595" y="38907"/>
                    <a:pt x="92672" y="38677"/>
                  </a:cubicBezTo>
                  <a:cubicBezTo>
                    <a:pt x="92825" y="37758"/>
                    <a:pt x="92825" y="36686"/>
                    <a:pt x="92825" y="35843"/>
                  </a:cubicBezTo>
                  <a:cubicBezTo>
                    <a:pt x="92672" y="24815"/>
                    <a:pt x="87311" y="18305"/>
                    <a:pt x="78197" y="18305"/>
                  </a:cubicBezTo>
                  <a:close/>
                  <a:moveTo>
                    <a:pt x="133187" y="18381"/>
                  </a:moveTo>
                  <a:cubicBezTo>
                    <a:pt x="123383" y="18381"/>
                    <a:pt x="116414" y="26729"/>
                    <a:pt x="116414" y="38217"/>
                  </a:cubicBezTo>
                  <a:cubicBezTo>
                    <a:pt x="116414" y="50548"/>
                    <a:pt x="122235" y="57900"/>
                    <a:pt x="132115" y="57900"/>
                  </a:cubicBezTo>
                  <a:cubicBezTo>
                    <a:pt x="136174" y="57900"/>
                    <a:pt x="140156" y="56062"/>
                    <a:pt x="143909" y="52692"/>
                  </a:cubicBezTo>
                  <a:lnTo>
                    <a:pt x="144215" y="56598"/>
                  </a:lnTo>
                  <a:cubicBezTo>
                    <a:pt x="144215" y="56828"/>
                    <a:pt x="144369" y="57058"/>
                    <a:pt x="144675" y="57058"/>
                  </a:cubicBezTo>
                  <a:lnTo>
                    <a:pt x="147509" y="57058"/>
                  </a:lnTo>
                  <a:cubicBezTo>
                    <a:pt x="147815" y="57058"/>
                    <a:pt x="148045" y="56828"/>
                    <a:pt x="148045" y="56598"/>
                  </a:cubicBezTo>
                  <a:lnTo>
                    <a:pt x="148045" y="19760"/>
                  </a:lnTo>
                  <a:cubicBezTo>
                    <a:pt x="147892" y="19454"/>
                    <a:pt x="147738" y="19224"/>
                    <a:pt x="147432" y="19224"/>
                  </a:cubicBezTo>
                  <a:lnTo>
                    <a:pt x="144445" y="19224"/>
                  </a:lnTo>
                  <a:cubicBezTo>
                    <a:pt x="144215" y="19224"/>
                    <a:pt x="143986" y="19454"/>
                    <a:pt x="143986" y="19760"/>
                  </a:cubicBezTo>
                  <a:lnTo>
                    <a:pt x="143833" y="22517"/>
                  </a:lnTo>
                  <a:cubicBezTo>
                    <a:pt x="140616" y="19990"/>
                    <a:pt x="137552" y="18381"/>
                    <a:pt x="133187" y="18381"/>
                  </a:cubicBezTo>
                  <a:close/>
                  <a:moveTo>
                    <a:pt x="152257" y="19147"/>
                  </a:moveTo>
                  <a:cubicBezTo>
                    <a:pt x="152027" y="19147"/>
                    <a:pt x="151951" y="19224"/>
                    <a:pt x="151874" y="19377"/>
                  </a:cubicBezTo>
                  <a:cubicBezTo>
                    <a:pt x="151721" y="19454"/>
                    <a:pt x="151721" y="19607"/>
                    <a:pt x="151874" y="19837"/>
                  </a:cubicBezTo>
                  <a:lnTo>
                    <a:pt x="166886" y="57058"/>
                  </a:lnTo>
                  <a:lnTo>
                    <a:pt x="165890" y="60121"/>
                  </a:lnTo>
                  <a:cubicBezTo>
                    <a:pt x="164511" y="64410"/>
                    <a:pt x="161831" y="69542"/>
                    <a:pt x="156929" y="69542"/>
                  </a:cubicBezTo>
                  <a:cubicBezTo>
                    <a:pt x="155933" y="69542"/>
                    <a:pt x="154785" y="69235"/>
                    <a:pt x="154019" y="68929"/>
                  </a:cubicBezTo>
                  <a:lnTo>
                    <a:pt x="153636" y="68929"/>
                  </a:lnTo>
                  <a:lnTo>
                    <a:pt x="153406" y="69235"/>
                  </a:lnTo>
                  <a:lnTo>
                    <a:pt x="152564" y="72222"/>
                  </a:lnTo>
                  <a:cubicBezTo>
                    <a:pt x="152487" y="72375"/>
                    <a:pt x="152717" y="72682"/>
                    <a:pt x="152870" y="72758"/>
                  </a:cubicBezTo>
                  <a:cubicBezTo>
                    <a:pt x="153942" y="73218"/>
                    <a:pt x="155474" y="73524"/>
                    <a:pt x="156852" y="73524"/>
                  </a:cubicBezTo>
                  <a:cubicBezTo>
                    <a:pt x="162443" y="73524"/>
                    <a:pt x="166886" y="69235"/>
                    <a:pt x="169643" y="61040"/>
                  </a:cubicBezTo>
                  <a:lnTo>
                    <a:pt x="184118" y="19683"/>
                  </a:lnTo>
                  <a:cubicBezTo>
                    <a:pt x="184194" y="19683"/>
                    <a:pt x="184118" y="19530"/>
                    <a:pt x="184041" y="19454"/>
                  </a:cubicBezTo>
                  <a:cubicBezTo>
                    <a:pt x="183888" y="19377"/>
                    <a:pt x="183811" y="19224"/>
                    <a:pt x="183658" y="19224"/>
                  </a:cubicBezTo>
                  <a:lnTo>
                    <a:pt x="180212" y="19224"/>
                  </a:lnTo>
                  <a:cubicBezTo>
                    <a:pt x="179982" y="19224"/>
                    <a:pt x="179829" y="19377"/>
                    <a:pt x="179676" y="19530"/>
                  </a:cubicBezTo>
                  <a:lnTo>
                    <a:pt x="171864" y="42583"/>
                  </a:lnTo>
                  <a:cubicBezTo>
                    <a:pt x="171481" y="43885"/>
                    <a:pt x="171021" y="45187"/>
                    <a:pt x="170638" y="46565"/>
                  </a:cubicBezTo>
                  <a:cubicBezTo>
                    <a:pt x="170026" y="48480"/>
                    <a:pt x="169336" y="50395"/>
                    <a:pt x="168800" y="52080"/>
                  </a:cubicBezTo>
                  <a:cubicBezTo>
                    <a:pt x="168034" y="50165"/>
                    <a:pt x="167268" y="48097"/>
                    <a:pt x="166503" y="46029"/>
                  </a:cubicBezTo>
                  <a:cubicBezTo>
                    <a:pt x="166043" y="44804"/>
                    <a:pt x="165507" y="43655"/>
                    <a:pt x="165124" y="42506"/>
                  </a:cubicBezTo>
                  <a:lnTo>
                    <a:pt x="156316" y="19454"/>
                  </a:lnTo>
                  <a:cubicBezTo>
                    <a:pt x="156240" y="19224"/>
                    <a:pt x="156087" y="19147"/>
                    <a:pt x="155857" y="19147"/>
                  </a:cubicBezTo>
                  <a:close/>
                </a:path>
              </a:pathLst>
            </a:custGeom>
            <a:solidFill>
              <a:srgbClr val="1018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TextBox 11">
            <a:extLst>
              <a:ext uri="{FF2B5EF4-FFF2-40B4-BE49-F238E27FC236}">
                <a16:creationId xmlns:a16="http://schemas.microsoft.com/office/drawing/2014/main" id="{CD45FA98-31AD-3548-8798-FF0BDD59DFF2}"/>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latin typeface="Source Sans Pro Light" panose="020B0403030403020204" pitchFamily="34" charset="0"/>
              </a:rPr>
              <a:pPr algn="ctr"/>
              <a:t>‹#›</a:t>
            </a:fld>
            <a:endParaRPr lang="en-US" sz="1000" b="0" i="0" dirty="0">
              <a:latin typeface="Source Sans Pro Light" panose="020B0403030403020204" pitchFamily="34" charset="0"/>
            </a:endParaRPr>
          </a:p>
        </p:txBody>
      </p:sp>
    </p:spTree>
  </p:cSld>
  <p:clrMapOvr>
    <a:masterClrMapping/>
  </p:clrMapOvr>
  <p:extLst>
    <p:ext uri="{DCECCB84-F9BA-43D5-87BE-67443E8EF086}">
      <p15:sldGuideLst xmlns:p15="http://schemas.microsoft.com/office/powerpoint/2012/main">
        <p15:guide id="1" pos="196">
          <p15:clr>
            <a:schemeClr val="accent4"/>
          </p15:clr>
        </p15:guide>
        <p15:guide id="2" pos="5577">
          <p15:clr>
            <a:schemeClr val="accent4"/>
          </p15:clr>
        </p15:guide>
        <p15:guide id="3" pos="175">
          <p15:clr>
            <a:schemeClr val="accent5"/>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99b Blank Slide - blue">
  <p:cSld name="TITLE_1_1_1_1">
    <p:bg>
      <p:bgPr>
        <a:solidFill>
          <a:srgbClr val="0B63CE"/>
        </a:solidFill>
        <a:effectLst/>
      </p:bgPr>
    </p:bg>
    <p:spTree>
      <p:nvGrpSpPr>
        <p:cNvPr id="1" name="Shape 71"/>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99b Blank Slide - blue" preserve="1">
  <p:cSld name="1_99b Blank Slide - blue">
    <p:bg>
      <p:bgPr>
        <a:solidFill>
          <a:srgbClr val="0B63CE"/>
        </a:solidFill>
        <a:effectLst/>
      </p:bgPr>
    </p:bg>
    <p:spTree>
      <p:nvGrpSpPr>
        <p:cNvPr id="1" name="Shape 71"/>
        <p:cNvGrpSpPr/>
        <p:nvPr/>
      </p:nvGrpSpPr>
      <p:grpSpPr>
        <a:xfrm>
          <a:off x="0" y="0"/>
          <a:ext cx="0" cy="0"/>
          <a:chOff x="0" y="0"/>
          <a:chExt cx="0" cy="0"/>
        </a:xfrm>
      </p:grpSpPr>
      <p:cxnSp>
        <p:nvCxnSpPr>
          <p:cNvPr id="2" name="Google Shape;47;p7">
            <a:extLst>
              <a:ext uri="{FF2B5EF4-FFF2-40B4-BE49-F238E27FC236}">
                <a16:creationId xmlns:a16="http://schemas.microsoft.com/office/drawing/2014/main" id="{C7BEE12E-C3F8-6E4A-9955-F4E1E3871066}"/>
              </a:ext>
            </a:extLst>
          </p:cNvPr>
          <p:cNvCxnSpPr>
            <a:cxnSpLocks/>
          </p:cNvCxnSpPr>
          <p:nvPr userDrawn="1"/>
        </p:nvCxnSpPr>
        <p:spPr>
          <a:xfrm>
            <a:off x="312612" y="4600932"/>
            <a:ext cx="8541000" cy="0"/>
          </a:xfrm>
          <a:prstGeom prst="straightConnector1">
            <a:avLst/>
          </a:prstGeom>
          <a:noFill/>
          <a:ln w="9525" cap="flat" cmpd="sng">
            <a:solidFill>
              <a:schemeClr val="bg1">
                <a:lumMod val="95000"/>
              </a:schemeClr>
            </a:solidFill>
            <a:prstDash val="solid"/>
            <a:round/>
            <a:headEnd type="none" w="med" len="med"/>
            <a:tailEnd type="none" w="med" len="med"/>
          </a:ln>
        </p:spPr>
      </p:cxnSp>
      <p:grpSp>
        <p:nvGrpSpPr>
          <p:cNvPr id="22" name="Google Shape;154;p23">
            <a:extLst>
              <a:ext uri="{FF2B5EF4-FFF2-40B4-BE49-F238E27FC236}">
                <a16:creationId xmlns:a16="http://schemas.microsoft.com/office/drawing/2014/main" id="{E6F578A1-248B-454E-9F79-4FE4452DA68F}"/>
              </a:ext>
            </a:extLst>
          </p:cNvPr>
          <p:cNvGrpSpPr/>
          <p:nvPr userDrawn="1"/>
        </p:nvGrpSpPr>
        <p:grpSpPr>
          <a:xfrm>
            <a:off x="311657" y="4719125"/>
            <a:ext cx="626541" cy="183261"/>
            <a:chOff x="621050" y="1967150"/>
            <a:chExt cx="6280250" cy="1838125"/>
          </a:xfrm>
        </p:grpSpPr>
        <p:sp>
          <p:nvSpPr>
            <p:cNvPr id="23" name="Google Shape;155;p23">
              <a:extLst>
                <a:ext uri="{FF2B5EF4-FFF2-40B4-BE49-F238E27FC236}">
                  <a16:creationId xmlns:a16="http://schemas.microsoft.com/office/drawing/2014/main" id="{B0A76353-D634-2447-9FB3-56E15F1AEDA4}"/>
                </a:ext>
              </a:extLst>
            </p:cNvPr>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6;p23">
              <a:extLst>
                <a:ext uri="{FF2B5EF4-FFF2-40B4-BE49-F238E27FC236}">
                  <a16:creationId xmlns:a16="http://schemas.microsoft.com/office/drawing/2014/main" id="{0C197D74-E24C-6F49-B54D-3DF4057BB838}"/>
                </a:ext>
              </a:extLst>
            </p:cNvPr>
            <p:cNvSpPr/>
            <p:nvPr/>
          </p:nvSpPr>
          <p:spPr>
            <a:xfrm>
              <a:off x="2296425" y="2105000"/>
              <a:ext cx="691225" cy="1284775"/>
            </a:xfrm>
            <a:custGeom>
              <a:avLst/>
              <a:gdLst/>
              <a:ahLst/>
              <a:cxnLst/>
              <a:rect l="l" t="t" r="r" b="b"/>
              <a:pathLst>
                <a:path w="27649" h="51391" extrusionOk="0">
                  <a:moveTo>
                    <a:pt x="460" y="1"/>
                  </a:moveTo>
                  <a:cubicBezTo>
                    <a:pt x="230" y="1"/>
                    <a:pt x="0" y="230"/>
                    <a:pt x="0" y="537"/>
                  </a:cubicBezTo>
                  <a:lnTo>
                    <a:pt x="0" y="50855"/>
                  </a:lnTo>
                  <a:cubicBezTo>
                    <a:pt x="0" y="51161"/>
                    <a:pt x="230" y="51391"/>
                    <a:pt x="460" y="51391"/>
                  </a:cubicBezTo>
                  <a:lnTo>
                    <a:pt x="27189" y="51391"/>
                  </a:lnTo>
                  <a:cubicBezTo>
                    <a:pt x="27495" y="51391"/>
                    <a:pt x="27648" y="51161"/>
                    <a:pt x="27648" y="50855"/>
                  </a:cubicBezTo>
                  <a:lnTo>
                    <a:pt x="27648" y="47791"/>
                  </a:lnTo>
                  <a:cubicBezTo>
                    <a:pt x="27648" y="47638"/>
                    <a:pt x="27495" y="47408"/>
                    <a:pt x="27189" y="47408"/>
                  </a:cubicBezTo>
                  <a:lnTo>
                    <a:pt x="4519" y="47408"/>
                  </a:lnTo>
                  <a:lnTo>
                    <a:pt x="4519" y="537"/>
                  </a:lnTo>
                  <a:cubicBezTo>
                    <a:pt x="4519" y="230"/>
                    <a:pt x="4289" y="1"/>
                    <a:pt x="4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7;p23">
              <a:extLst>
                <a:ext uri="{FF2B5EF4-FFF2-40B4-BE49-F238E27FC236}">
                  <a16:creationId xmlns:a16="http://schemas.microsoft.com/office/drawing/2014/main" id="{304578EA-4A4A-8944-A1D3-8DB939414855}"/>
                </a:ext>
              </a:extLst>
            </p:cNvPr>
            <p:cNvSpPr/>
            <p:nvPr/>
          </p:nvSpPr>
          <p:spPr>
            <a:xfrm>
              <a:off x="3380125" y="1967150"/>
              <a:ext cx="515100" cy="1422625"/>
            </a:xfrm>
            <a:custGeom>
              <a:avLst/>
              <a:gdLst/>
              <a:ahLst/>
              <a:cxnLst/>
              <a:rect l="l" t="t" r="r" b="b"/>
              <a:pathLst>
                <a:path w="20604" h="56905" extrusionOk="0">
                  <a:moveTo>
                    <a:pt x="14706" y="0"/>
                  </a:moveTo>
                  <a:cubicBezTo>
                    <a:pt x="8502" y="0"/>
                    <a:pt x="5132" y="4136"/>
                    <a:pt x="5132" y="11489"/>
                  </a:cubicBezTo>
                  <a:lnTo>
                    <a:pt x="5132" y="19224"/>
                  </a:lnTo>
                  <a:lnTo>
                    <a:pt x="461" y="19530"/>
                  </a:lnTo>
                  <a:cubicBezTo>
                    <a:pt x="231" y="19530"/>
                    <a:pt x="1" y="19760"/>
                    <a:pt x="1" y="19990"/>
                  </a:cubicBezTo>
                  <a:lnTo>
                    <a:pt x="1" y="22594"/>
                  </a:lnTo>
                  <a:cubicBezTo>
                    <a:pt x="1" y="22900"/>
                    <a:pt x="231" y="23053"/>
                    <a:pt x="461" y="23053"/>
                  </a:cubicBezTo>
                  <a:lnTo>
                    <a:pt x="5132" y="23053"/>
                  </a:lnTo>
                  <a:lnTo>
                    <a:pt x="5132" y="56369"/>
                  </a:lnTo>
                  <a:cubicBezTo>
                    <a:pt x="5132" y="56675"/>
                    <a:pt x="5286" y="56905"/>
                    <a:pt x="5592" y="56905"/>
                  </a:cubicBezTo>
                  <a:lnTo>
                    <a:pt x="8962" y="56905"/>
                  </a:lnTo>
                  <a:cubicBezTo>
                    <a:pt x="9192" y="56905"/>
                    <a:pt x="9421" y="56675"/>
                    <a:pt x="9421" y="56369"/>
                  </a:cubicBezTo>
                  <a:lnTo>
                    <a:pt x="9421" y="23053"/>
                  </a:lnTo>
                  <a:lnTo>
                    <a:pt x="17463" y="23053"/>
                  </a:lnTo>
                  <a:cubicBezTo>
                    <a:pt x="17769" y="23053"/>
                    <a:pt x="17923" y="22900"/>
                    <a:pt x="17923" y="22594"/>
                  </a:cubicBezTo>
                  <a:lnTo>
                    <a:pt x="17923" y="19607"/>
                  </a:lnTo>
                  <a:cubicBezTo>
                    <a:pt x="17923" y="19454"/>
                    <a:pt x="17769" y="19224"/>
                    <a:pt x="17463" y="19224"/>
                  </a:cubicBezTo>
                  <a:lnTo>
                    <a:pt x="9421" y="19224"/>
                  </a:lnTo>
                  <a:lnTo>
                    <a:pt x="9421" y="11795"/>
                  </a:lnTo>
                  <a:cubicBezTo>
                    <a:pt x="9421" y="6510"/>
                    <a:pt x="11106" y="3906"/>
                    <a:pt x="14706" y="3906"/>
                  </a:cubicBezTo>
                  <a:cubicBezTo>
                    <a:pt x="16084" y="3906"/>
                    <a:pt x="17540" y="4289"/>
                    <a:pt x="18918" y="4902"/>
                  </a:cubicBezTo>
                  <a:cubicBezTo>
                    <a:pt x="18957" y="4940"/>
                    <a:pt x="19014" y="4959"/>
                    <a:pt x="19081" y="4959"/>
                  </a:cubicBezTo>
                  <a:cubicBezTo>
                    <a:pt x="19148" y="4959"/>
                    <a:pt x="19225" y="4940"/>
                    <a:pt x="19301" y="4902"/>
                  </a:cubicBezTo>
                  <a:lnTo>
                    <a:pt x="19531" y="4596"/>
                  </a:lnTo>
                  <a:lnTo>
                    <a:pt x="20527" y="1839"/>
                  </a:lnTo>
                  <a:cubicBezTo>
                    <a:pt x="20603" y="1609"/>
                    <a:pt x="20527" y="1379"/>
                    <a:pt x="20220" y="1226"/>
                  </a:cubicBezTo>
                  <a:cubicBezTo>
                    <a:pt x="18382" y="460"/>
                    <a:pt x="16391" y="0"/>
                    <a:pt x="147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8;p23">
              <a:extLst>
                <a:ext uri="{FF2B5EF4-FFF2-40B4-BE49-F238E27FC236}">
                  <a16:creationId xmlns:a16="http://schemas.microsoft.com/office/drawing/2014/main" id="{5810A7FD-3AAA-2E42-BC00-2EED74B3206A}"/>
                </a:ext>
              </a:extLst>
            </p:cNvPr>
            <p:cNvSpPr/>
            <p:nvPr/>
          </p:nvSpPr>
          <p:spPr>
            <a:xfrm>
              <a:off x="3839675" y="2424750"/>
              <a:ext cx="777375" cy="988000"/>
            </a:xfrm>
            <a:custGeom>
              <a:avLst/>
              <a:gdLst/>
              <a:ahLst/>
              <a:cxnLst/>
              <a:rect l="l" t="t" r="r" b="b"/>
              <a:pathLst>
                <a:path w="31095" h="39520" extrusionOk="0">
                  <a:moveTo>
                    <a:pt x="16467" y="3830"/>
                  </a:moveTo>
                  <a:cubicBezTo>
                    <a:pt x="23130" y="3830"/>
                    <a:pt x="26729" y="8502"/>
                    <a:pt x="26806" y="16927"/>
                  </a:cubicBezTo>
                  <a:lnTo>
                    <a:pt x="4442" y="16927"/>
                  </a:lnTo>
                  <a:cubicBezTo>
                    <a:pt x="5285" y="9191"/>
                    <a:pt x="10186" y="3830"/>
                    <a:pt x="16467" y="3830"/>
                  </a:cubicBezTo>
                  <a:close/>
                  <a:moveTo>
                    <a:pt x="16467" y="1"/>
                  </a:moveTo>
                  <a:cubicBezTo>
                    <a:pt x="8501" y="1"/>
                    <a:pt x="0" y="6970"/>
                    <a:pt x="0" y="19837"/>
                  </a:cubicBezTo>
                  <a:cubicBezTo>
                    <a:pt x="0" y="31402"/>
                    <a:pt x="7199" y="39520"/>
                    <a:pt x="17462" y="39520"/>
                  </a:cubicBezTo>
                  <a:cubicBezTo>
                    <a:pt x="22900" y="39520"/>
                    <a:pt x="26270" y="37682"/>
                    <a:pt x="29333" y="35920"/>
                  </a:cubicBezTo>
                  <a:cubicBezTo>
                    <a:pt x="29487" y="35767"/>
                    <a:pt x="29640" y="35537"/>
                    <a:pt x="29487" y="35231"/>
                  </a:cubicBezTo>
                  <a:lnTo>
                    <a:pt x="28108" y="32627"/>
                  </a:lnTo>
                  <a:cubicBezTo>
                    <a:pt x="27955" y="32550"/>
                    <a:pt x="27878" y="32474"/>
                    <a:pt x="27802" y="32474"/>
                  </a:cubicBezTo>
                  <a:cubicBezTo>
                    <a:pt x="27648" y="32474"/>
                    <a:pt x="27495" y="32474"/>
                    <a:pt x="27419" y="32550"/>
                  </a:cubicBezTo>
                  <a:cubicBezTo>
                    <a:pt x="24355" y="34771"/>
                    <a:pt x="21292" y="35690"/>
                    <a:pt x="17845" y="35690"/>
                  </a:cubicBezTo>
                  <a:cubicBezTo>
                    <a:pt x="10033" y="35690"/>
                    <a:pt x="4825" y="29640"/>
                    <a:pt x="4519" y="20756"/>
                  </a:cubicBezTo>
                  <a:lnTo>
                    <a:pt x="30482" y="20756"/>
                  </a:lnTo>
                  <a:cubicBezTo>
                    <a:pt x="30635" y="20756"/>
                    <a:pt x="30865" y="20603"/>
                    <a:pt x="30942" y="20373"/>
                  </a:cubicBezTo>
                  <a:cubicBezTo>
                    <a:pt x="31095" y="19454"/>
                    <a:pt x="31095" y="18382"/>
                    <a:pt x="31095" y="17539"/>
                  </a:cubicBezTo>
                  <a:cubicBezTo>
                    <a:pt x="30942" y="6511"/>
                    <a:pt x="25581" y="1"/>
                    <a:pt x="16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9;p23">
              <a:extLst>
                <a:ext uri="{FF2B5EF4-FFF2-40B4-BE49-F238E27FC236}">
                  <a16:creationId xmlns:a16="http://schemas.microsoft.com/office/drawing/2014/main" id="{EC358D0C-C153-9449-A3F3-A1A94CDEB4DB}"/>
                </a:ext>
              </a:extLst>
            </p:cNvPr>
            <p:cNvSpPr/>
            <p:nvPr/>
          </p:nvSpPr>
          <p:spPr>
            <a:xfrm>
              <a:off x="4772125" y="2426675"/>
              <a:ext cx="461475" cy="965025"/>
            </a:xfrm>
            <a:custGeom>
              <a:avLst/>
              <a:gdLst/>
              <a:ahLst/>
              <a:cxnLst/>
              <a:rect l="l" t="t" r="r" b="b"/>
              <a:pathLst>
                <a:path w="18459" h="38601" extrusionOk="0">
                  <a:moveTo>
                    <a:pt x="14322" y="0"/>
                  </a:moveTo>
                  <a:cubicBezTo>
                    <a:pt x="10493" y="0"/>
                    <a:pt x="6893" y="2375"/>
                    <a:pt x="4060" y="6893"/>
                  </a:cubicBezTo>
                  <a:lnTo>
                    <a:pt x="3830" y="1379"/>
                  </a:lnTo>
                  <a:cubicBezTo>
                    <a:pt x="3830" y="1073"/>
                    <a:pt x="3600" y="843"/>
                    <a:pt x="3294" y="843"/>
                  </a:cubicBezTo>
                  <a:lnTo>
                    <a:pt x="460" y="843"/>
                  </a:lnTo>
                  <a:cubicBezTo>
                    <a:pt x="154" y="843"/>
                    <a:pt x="1" y="1073"/>
                    <a:pt x="1" y="1379"/>
                  </a:cubicBezTo>
                  <a:lnTo>
                    <a:pt x="1" y="38141"/>
                  </a:lnTo>
                  <a:cubicBezTo>
                    <a:pt x="1" y="38371"/>
                    <a:pt x="154" y="38600"/>
                    <a:pt x="460" y="38600"/>
                  </a:cubicBezTo>
                  <a:lnTo>
                    <a:pt x="3830" y="38600"/>
                  </a:lnTo>
                  <a:cubicBezTo>
                    <a:pt x="4060" y="38600"/>
                    <a:pt x="4289" y="38371"/>
                    <a:pt x="4289" y="38141"/>
                  </a:cubicBezTo>
                  <a:lnTo>
                    <a:pt x="4289" y="13250"/>
                  </a:lnTo>
                  <a:cubicBezTo>
                    <a:pt x="6587" y="7506"/>
                    <a:pt x="10110" y="4136"/>
                    <a:pt x="13863" y="4136"/>
                  </a:cubicBezTo>
                  <a:cubicBezTo>
                    <a:pt x="15165" y="4136"/>
                    <a:pt x="15778" y="4289"/>
                    <a:pt x="17003" y="4672"/>
                  </a:cubicBezTo>
                  <a:lnTo>
                    <a:pt x="17386" y="4672"/>
                  </a:lnTo>
                  <a:cubicBezTo>
                    <a:pt x="17463" y="4596"/>
                    <a:pt x="17616" y="4519"/>
                    <a:pt x="17616" y="4442"/>
                  </a:cubicBezTo>
                  <a:lnTo>
                    <a:pt x="18382" y="1379"/>
                  </a:lnTo>
                  <a:cubicBezTo>
                    <a:pt x="18458" y="1073"/>
                    <a:pt x="18382" y="843"/>
                    <a:pt x="18152" y="766"/>
                  </a:cubicBezTo>
                  <a:cubicBezTo>
                    <a:pt x="17003" y="230"/>
                    <a:pt x="15854" y="0"/>
                    <a:pt x="14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0;p23">
              <a:extLst>
                <a:ext uri="{FF2B5EF4-FFF2-40B4-BE49-F238E27FC236}">
                  <a16:creationId xmlns:a16="http://schemas.microsoft.com/office/drawing/2014/main" id="{3FAEFBAB-E350-E846-90F5-A81269B8F8F5}"/>
                </a:ext>
              </a:extLst>
            </p:cNvPr>
            <p:cNvSpPr/>
            <p:nvPr/>
          </p:nvSpPr>
          <p:spPr>
            <a:xfrm>
              <a:off x="5206750" y="2426675"/>
              <a:ext cx="790800" cy="988000"/>
            </a:xfrm>
            <a:custGeom>
              <a:avLst/>
              <a:gdLst/>
              <a:ahLst/>
              <a:cxnLst/>
              <a:rect l="l" t="t" r="r" b="b"/>
              <a:pathLst>
                <a:path w="31632" h="39520" extrusionOk="0">
                  <a:moveTo>
                    <a:pt x="16927" y="3753"/>
                  </a:moveTo>
                  <a:cubicBezTo>
                    <a:pt x="20603" y="3830"/>
                    <a:pt x="23667" y="5208"/>
                    <a:pt x="27190" y="8348"/>
                  </a:cubicBezTo>
                  <a:lnTo>
                    <a:pt x="27190" y="29716"/>
                  </a:lnTo>
                  <a:cubicBezTo>
                    <a:pt x="23284" y="33699"/>
                    <a:pt x="19837" y="35460"/>
                    <a:pt x="16161" y="35460"/>
                  </a:cubicBezTo>
                  <a:cubicBezTo>
                    <a:pt x="8885" y="35460"/>
                    <a:pt x="4520" y="29486"/>
                    <a:pt x="4520" y="19607"/>
                  </a:cubicBezTo>
                  <a:cubicBezTo>
                    <a:pt x="4520" y="10723"/>
                    <a:pt x="9957" y="3753"/>
                    <a:pt x="16927" y="3753"/>
                  </a:cubicBezTo>
                  <a:close/>
                  <a:moveTo>
                    <a:pt x="16774" y="0"/>
                  </a:moveTo>
                  <a:cubicBezTo>
                    <a:pt x="6970" y="0"/>
                    <a:pt x="1" y="8348"/>
                    <a:pt x="1" y="19836"/>
                  </a:cubicBezTo>
                  <a:cubicBezTo>
                    <a:pt x="1" y="32167"/>
                    <a:pt x="5822" y="39519"/>
                    <a:pt x="15702" y="39519"/>
                  </a:cubicBezTo>
                  <a:cubicBezTo>
                    <a:pt x="19761" y="39519"/>
                    <a:pt x="23743" y="37681"/>
                    <a:pt x="27496" y="34311"/>
                  </a:cubicBezTo>
                  <a:lnTo>
                    <a:pt x="27802" y="38217"/>
                  </a:lnTo>
                  <a:cubicBezTo>
                    <a:pt x="27802" y="38447"/>
                    <a:pt x="27956" y="38677"/>
                    <a:pt x="28262" y="38677"/>
                  </a:cubicBezTo>
                  <a:lnTo>
                    <a:pt x="31096" y="38677"/>
                  </a:lnTo>
                  <a:cubicBezTo>
                    <a:pt x="31402" y="38677"/>
                    <a:pt x="31632" y="38447"/>
                    <a:pt x="31632" y="38217"/>
                  </a:cubicBezTo>
                  <a:lnTo>
                    <a:pt x="31632" y="1379"/>
                  </a:lnTo>
                  <a:cubicBezTo>
                    <a:pt x="31479" y="1073"/>
                    <a:pt x="31325" y="843"/>
                    <a:pt x="31019" y="843"/>
                  </a:cubicBezTo>
                  <a:lnTo>
                    <a:pt x="28032" y="843"/>
                  </a:lnTo>
                  <a:cubicBezTo>
                    <a:pt x="27802" y="843"/>
                    <a:pt x="27573" y="1073"/>
                    <a:pt x="27573" y="1379"/>
                  </a:cubicBezTo>
                  <a:lnTo>
                    <a:pt x="27420" y="4136"/>
                  </a:lnTo>
                  <a:cubicBezTo>
                    <a:pt x="24203" y="1609"/>
                    <a:pt x="21139" y="0"/>
                    <a:pt x="16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1;p23">
              <a:extLst>
                <a:ext uri="{FF2B5EF4-FFF2-40B4-BE49-F238E27FC236}">
                  <a16:creationId xmlns:a16="http://schemas.microsoft.com/office/drawing/2014/main" id="{0175ACFE-B62F-B440-9CEC-C1154DD8A49D}"/>
                </a:ext>
              </a:extLst>
            </p:cNvPr>
            <p:cNvSpPr/>
            <p:nvPr/>
          </p:nvSpPr>
          <p:spPr>
            <a:xfrm>
              <a:off x="6089450" y="2445825"/>
              <a:ext cx="811850" cy="1359450"/>
            </a:xfrm>
            <a:custGeom>
              <a:avLst/>
              <a:gdLst/>
              <a:ahLst/>
              <a:cxnLst/>
              <a:rect l="l" t="t" r="r" b="b"/>
              <a:pathLst>
                <a:path w="32474" h="54378" extrusionOk="0">
                  <a:moveTo>
                    <a:pt x="536" y="0"/>
                  </a:moveTo>
                  <a:cubicBezTo>
                    <a:pt x="306" y="0"/>
                    <a:pt x="230" y="77"/>
                    <a:pt x="153" y="230"/>
                  </a:cubicBezTo>
                  <a:cubicBezTo>
                    <a:pt x="0" y="307"/>
                    <a:pt x="0" y="460"/>
                    <a:pt x="153" y="690"/>
                  </a:cubicBezTo>
                  <a:lnTo>
                    <a:pt x="15165" y="37911"/>
                  </a:lnTo>
                  <a:lnTo>
                    <a:pt x="14169" y="40974"/>
                  </a:lnTo>
                  <a:cubicBezTo>
                    <a:pt x="12790" y="45263"/>
                    <a:pt x="10110" y="50395"/>
                    <a:pt x="5208" y="50395"/>
                  </a:cubicBezTo>
                  <a:cubicBezTo>
                    <a:pt x="4212" y="50395"/>
                    <a:pt x="3064" y="50088"/>
                    <a:pt x="2298" y="49782"/>
                  </a:cubicBezTo>
                  <a:lnTo>
                    <a:pt x="1915" y="49782"/>
                  </a:lnTo>
                  <a:lnTo>
                    <a:pt x="1685" y="50088"/>
                  </a:lnTo>
                  <a:lnTo>
                    <a:pt x="843" y="53075"/>
                  </a:lnTo>
                  <a:cubicBezTo>
                    <a:pt x="766" y="53228"/>
                    <a:pt x="996" y="53535"/>
                    <a:pt x="1149" y="53611"/>
                  </a:cubicBezTo>
                  <a:cubicBezTo>
                    <a:pt x="2221" y="54071"/>
                    <a:pt x="3753" y="54377"/>
                    <a:pt x="5131" y="54377"/>
                  </a:cubicBezTo>
                  <a:cubicBezTo>
                    <a:pt x="10722" y="54377"/>
                    <a:pt x="15165" y="50088"/>
                    <a:pt x="17922" y="41893"/>
                  </a:cubicBezTo>
                  <a:lnTo>
                    <a:pt x="32397" y="536"/>
                  </a:lnTo>
                  <a:cubicBezTo>
                    <a:pt x="32473" y="536"/>
                    <a:pt x="32397" y="383"/>
                    <a:pt x="32320" y="307"/>
                  </a:cubicBezTo>
                  <a:cubicBezTo>
                    <a:pt x="32167" y="230"/>
                    <a:pt x="32090" y="77"/>
                    <a:pt x="31937" y="77"/>
                  </a:cubicBezTo>
                  <a:lnTo>
                    <a:pt x="28491" y="77"/>
                  </a:lnTo>
                  <a:cubicBezTo>
                    <a:pt x="28261" y="77"/>
                    <a:pt x="28108" y="230"/>
                    <a:pt x="27955" y="383"/>
                  </a:cubicBezTo>
                  <a:lnTo>
                    <a:pt x="20143" y="23436"/>
                  </a:lnTo>
                  <a:cubicBezTo>
                    <a:pt x="19760" y="24738"/>
                    <a:pt x="19300" y="26040"/>
                    <a:pt x="18917" y="27418"/>
                  </a:cubicBezTo>
                  <a:cubicBezTo>
                    <a:pt x="18305" y="29333"/>
                    <a:pt x="17615" y="31248"/>
                    <a:pt x="17079" y="32933"/>
                  </a:cubicBezTo>
                  <a:cubicBezTo>
                    <a:pt x="16313" y="31018"/>
                    <a:pt x="15547" y="28950"/>
                    <a:pt x="14782" y="26882"/>
                  </a:cubicBezTo>
                  <a:cubicBezTo>
                    <a:pt x="14322" y="25657"/>
                    <a:pt x="13786" y="24508"/>
                    <a:pt x="13403" y="23359"/>
                  </a:cubicBezTo>
                  <a:lnTo>
                    <a:pt x="4595" y="307"/>
                  </a:lnTo>
                  <a:cubicBezTo>
                    <a:pt x="4519" y="77"/>
                    <a:pt x="4366" y="0"/>
                    <a:pt x="41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2;p23">
              <a:extLst>
                <a:ext uri="{FF2B5EF4-FFF2-40B4-BE49-F238E27FC236}">
                  <a16:creationId xmlns:a16="http://schemas.microsoft.com/office/drawing/2014/main" id="{3BB9425F-54C9-984D-82B5-AE358690473C}"/>
                </a:ext>
              </a:extLst>
            </p:cNvPr>
            <p:cNvSpPr/>
            <p:nvPr/>
          </p:nvSpPr>
          <p:spPr>
            <a:xfrm>
              <a:off x="3102500" y="2101175"/>
              <a:ext cx="139800" cy="1290525"/>
            </a:xfrm>
            <a:custGeom>
              <a:avLst/>
              <a:gdLst/>
              <a:ahLst/>
              <a:cxnLst/>
              <a:rect l="l" t="t" r="r" b="b"/>
              <a:pathLst>
                <a:path w="5592" h="51621" extrusionOk="0">
                  <a:moveTo>
                    <a:pt x="1073" y="1"/>
                  </a:moveTo>
                  <a:cubicBezTo>
                    <a:pt x="537" y="1"/>
                    <a:pt x="1" y="460"/>
                    <a:pt x="1" y="1073"/>
                  </a:cubicBezTo>
                  <a:lnTo>
                    <a:pt x="1" y="4519"/>
                  </a:lnTo>
                  <a:cubicBezTo>
                    <a:pt x="1" y="5055"/>
                    <a:pt x="537" y="5591"/>
                    <a:pt x="1073" y="5591"/>
                  </a:cubicBezTo>
                  <a:lnTo>
                    <a:pt x="4519" y="5591"/>
                  </a:lnTo>
                  <a:cubicBezTo>
                    <a:pt x="5132" y="5591"/>
                    <a:pt x="5592" y="5055"/>
                    <a:pt x="5592" y="4519"/>
                  </a:cubicBezTo>
                  <a:lnTo>
                    <a:pt x="5592" y="1073"/>
                  </a:lnTo>
                  <a:cubicBezTo>
                    <a:pt x="5592" y="460"/>
                    <a:pt x="5132" y="1"/>
                    <a:pt x="4519" y="1"/>
                  </a:cubicBezTo>
                  <a:close/>
                  <a:moveTo>
                    <a:pt x="1073" y="13863"/>
                  </a:moveTo>
                  <a:cubicBezTo>
                    <a:pt x="767" y="13863"/>
                    <a:pt x="613" y="14093"/>
                    <a:pt x="613" y="14399"/>
                  </a:cubicBezTo>
                  <a:lnTo>
                    <a:pt x="613" y="51161"/>
                  </a:lnTo>
                  <a:cubicBezTo>
                    <a:pt x="613" y="51391"/>
                    <a:pt x="767" y="51620"/>
                    <a:pt x="1073" y="51620"/>
                  </a:cubicBezTo>
                  <a:lnTo>
                    <a:pt x="4443" y="51620"/>
                  </a:lnTo>
                  <a:cubicBezTo>
                    <a:pt x="4749" y="51620"/>
                    <a:pt x="4902" y="51391"/>
                    <a:pt x="4902" y="51161"/>
                  </a:cubicBezTo>
                  <a:lnTo>
                    <a:pt x="4902" y="14399"/>
                  </a:lnTo>
                  <a:cubicBezTo>
                    <a:pt x="4902" y="14093"/>
                    <a:pt x="4749" y="13863"/>
                    <a:pt x="4443" y="138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TextBox 13">
            <a:extLst>
              <a:ext uri="{FF2B5EF4-FFF2-40B4-BE49-F238E27FC236}">
                <a16:creationId xmlns:a16="http://schemas.microsoft.com/office/drawing/2014/main" id="{066F03F8-A13B-9D42-967D-E325E85C209B}"/>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solidFill>
                  <a:schemeClr val="bg1"/>
                </a:solidFill>
                <a:latin typeface="Source Sans Pro Light" panose="020B0403030403020204" pitchFamily="34" charset="0"/>
              </a:rPr>
              <a:pPr algn="ctr"/>
              <a:t>‹#›</a:t>
            </a:fld>
            <a:endParaRPr lang="en-US" sz="1000" b="0" i="0" dirty="0">
              <a:solidFill>
                <a:schemeClr val="bg1"/>
              </a:solidFill>
              <a:latin typeface="Source Sans Pro Light" panose="020B0403030403020204" pitchFamily="34" charset="0"/>
            </a:endParaRPr>
          </a:p>
        </p:txBody>
      </p:sp>
    </p:spTree>
    <p:extLst>
      <p:ext uri="{BB962C8B-B14F-4D97-AF65-F5344CB8AC3E}">
        <p14:creationId xmlns:p14="http://schemas.microsoft.com/office/powerpoint/2010/main" val="1066233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99a Blank Slide - white">
  <p:cSld name="TITLE_1">
    <p:spTree>
      <p:nvGrpSpPr>
        <p:cNvPr id="1" name="Shape 7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99a Blank Slide - white" preserve="1">
  <p:cSld name="1_99a Blank Slide - white">
    <p:spTree>
      <p:nvGrpSpPr>
        <p:cNvPr id="1" name="Shape 72"/>
        <p:cNvGrpSpPr/>
        <p:nvPr/>
      </p:nvGrpSpPr>
      <p:grpSpPr>
        <a:xfrm>
          <a:off x="0" y="0"/>
          <a:ext cx="0" cy="0"/>
          <a:chOff x="0" y="0"/>
          <a:chExt cx="0" cy="0"/>
        </a:xfrm>
      </p:grpSpPr>
      <p:cxnSp>
        <p:nvCxnSpPr>
          <p:cNvPr id="2" name="Google Shape;47;p7">
            <a:extLst>
              <a:ext uri="{FF2B5EF4-FFF2-40B4-BE49-F238E27FC236}">
                <a16:creationId xmlns:a16="http://schemas.microsoft.com/office/drawing/2014/main" id="{8ACDE7F2-D0BD-F744-9760-252337772905}"/>
              </a:ext>
            </a:extLst>
          </p:cNvPr>
          <p:cNvCxnSpPr>
            <a:cxnSpLocks/>
          </p:cNvCxnSpPr>
          <p:nvPr userDrawn="1"/>
        </p:nvCxnSpPr>
        <p:spPr>
          <a:xfrm>
            <a:off x="312612" y="4600932"/>
            <a:ext cx="8340300" cy="3300"/>
          </a:xfrm>
          <a:prstGeom prst="straightConnector1">
            <a:avLst/>
          </a:prstGeom>
          <a:noFill/>
          <a:ln w="9525" cap="flat" cmpd="sng">
            <a:solidFill>
              <a:srgbClr val="EBEEF2"/>
            </a:solidFill>
            <a:prstDash val="solid"/>
            <a:round/>
            <a:headEnd type="none" w="med" len="med"/>
            <a:tailEnd type="none" w="med" len="med"/>
          </a:ln>
        </p:spPr>
      </p:cxnSp>
      <p:cxnSp>
        <p:nvCxnSpPr>
          <p:cNvPr id="3" name="Google Shape;48;p7">
            <a:extLst>
              <a:ext uri="{FF2B5EF4-FFF2-40B4-BE49-F238E27FC236}">
                <a16:creationId xmlns:a16="http://schemas.microsoft.com/office/drawing/2014/main" id="{E7567656-AFFA-F443-B14D-AED7D372D2A8}"/>
              </a:ext>
            </a:extLst>
          </p:cNvPr>
          <p:cNvCxnSpPr/>
          <p:nvPr userDrawn="1"/>
        </p:nvCxnSpPr>
        <p:spPr>
          <a:xfrm flipH="1">
            <a:off x="8652912" y="4602432"/>
            <a:ext cx="200700" cy="1800"/>
          </a:xfrm>
          <a:prstGeom prst="straightConnector1">
            <a:avLst/>
          </a:prstGeom>
          <a:noFill/>
          <a:ln w="9525" cap="flat" cmpd="sng">
            <a:solidFill>
              <a:schemeClr val="dk1"/>
            </a:solidFill>
            <a:prstDash val="solid"/>
            <a:round/>
            <a:headEnd type="none" w="med" len="med"/>
            <a:tailEnd type="none" w="med" len="med"/>
          </a:ln>
        </p:spPr>
      </p:cxnSp>
      <p:grpSp>
        <p:nvGrpSpPr>
          <p:cNvPr id="4" name="Google Shape;51;p7">
            <a:extLst>
              <a:ext uri="{FF2B5EF4-FFF2-40B4-BE49-F238E27FC236}">
                <a16:creationId xmlns:a16="http://schemas.microsoft.com/office/drawing/2014/main" id="{5B08EDF2-9AD5-4D46-89B7-CA4315D91B8B}"/>
              </a:ext>
            </a:extLst>
          </p:cNvPr>
          <p:cNvGrpSpPr/>
          <p:nvPr userDrawn="1"/>
        </p:nvGrpSpPr>
        <p:grpSpPr>
          <a:xfrm>
            <a:off x="311657" y="4719126"/>
            <a:ext cx="626141" cy="183261"/>
            <a:chOff x="621050" y="1967150"/>
            <a:chExt cx="6280250" cy="1838125"/>
          </a:xfrm>
        </p:grpSpPr>
        <p:sp>
          <p:nvSpPr>
            <p:cNvPr id="5" name="Google Shape;52;p7">
              <a:extLst>
                <a:ext uri="{FF2B5EF4-FFF2-40B4-BE49-F238E27FC236}">
                  <a16:creationId xmlns:a16="http://schemas.microsoft.com/office/drawing/2014/main" id="{5C188DBE-9C19-814F-823B-41124FF38602}"/>
                </a:ext>
              </a:extLst>
            </p:cNvPr>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3;p7">
              <a:extLst>
                <a:ext uri="{FF2B5EF4-FFF2-40B4-BE49-F238E27FC236}">
                  <a16:creationId xmlns:a16="http://schemas.microsoft.com/office/drawing/2014/main" id="{53DDF39B-2493-114D-9803-AE4B92D0D4AC}"/>
                </a:ext>
              </a:extLst>
            </p:cNvPr>
            <p:cNvSpPr/>
            <p:nvPr/>
          </p:nvSpPr>
          <p:spPr>
            <a:xfrm>
              <a:off x="2296425" y="1967150"/>
              <a:ext cx="4604875" cy="1838125"/>
            </a:xfrm>
            <a:custGeom>
              <a:avLst/>
              <a:gdLst/>
              <a:ahLst/>
              <a:cxnLst/>
              <a:rect l="l" t="t" r="r" b="b"/>
              <a:pathLst>
                <a:path w="184195" h="73525" extrusionOk="0">
                  <a:moveTo>
                    <a:pt x="33316" y="5362"/>
                  </a:moveTo>
                  <a:cubicBezTo>
                    <a:pt x="32780" y="5362"/>
                    <a:pt x="32244" y="5821"/>
                    <a:pt x="32244" y="6434"/>
                  </a:cubicBezTo>
                  <a:lnTo>
                    <a:pt x="32244" y="9880"/>
                  </a:lnTo>
                  <a:cubicBezTo>
                    <a:pt x="32244" y="10416"/>
                    <a:pt x="32780" y="10952"/>
                    <a:pt x="33316" y="10952"/>
                  </a:cubicBezTo>
                  <a:lnTo>
                    <a:pt x="36762" y="10952"/>
                  </a:lnTo>
                  <a:cubicBezTo>
                    <a:pt x="37375" y="10952"/>
                    <a:pt x="37835" y="10416"/>
                    <a:pt x="37835" y="9880"/>
                  </a:cubicBezTo>
                  <a:lnTo>
                    <a:pt x="37835" y="6434"/>
                  </a:lnTo>
                  <a:cubicBezTo>
                    <a:pt x="37835" y="5821"/>
                    <a:pt x="37375" y="5362"/>
                    <a:pt x="36762" y="5362"/>
                  </a:cubicBezTo>
                  <a:close/>
                  <a:moveTo>
                    <a:pt x="78197" y="22134"/>
                  </a:moveTo>
                  <a:cubicBezTo>
                    <a:pt x="84860" y="22134"/>
                    <a:pt x="88459" y="26806"/>
                    <a:pt x="88536" y="35231"/>
                  </a:cubicBezTo>
                  <a:lnTo>
                    <a:pt x="66172" y="35231"/>
                  </a:lnTo>
                  <a:cubicBezTo>
                    <a:pt x="67015" y="27495"/>
                    <a:pt x="71916" y="22134"/>
                    <a:pt x="78197" y="22134"/>
                  </a:cubicBezTo>
                  <a:close/>
                  <a:moveTo>
                    <a:pt x="133340" y="22134"/>
                  </a:moveTo>
                  <a:cubicBezTo>
                    <a:pt x="137016" y="22211"/>
                    <a:pt x="140080" y="23589"/>
                    <a:pt x="143603" y="26729"/>
                  </a:cubicBezTo>
                  <a:lnTo>
                    <a:pt x="143603" y="48097"/>
                  </a:lnTo>
                  <a:cubicBezTo>
                    <a:pt x="139697" y="52080"/>
                    <a:pt x="136250" y="53841"/>
                    <a:pt x="132574" y="53841"/>
                  </a:cubicBezTo>
                  <a:cubicBezTo>
                    <a:pt x="125298" y="53841"/>
                    <a:pt x="120933" y="47867"/>
                    <a:pt x="120933" y="37988"/>
                  </a:cubicBezTo>
                  <a:cubicBezTo>
                    <a:pt x="120933" y="29104"/>
                    <a:pt x="126370" y="22134"/>
                    <a:pt x="133340" y="22134"/>
                  </a:cubicBezTo>
                  <a:close/>
                  <a:moveTo>
                    <a:pt x="460" y="5515"/>
                  </a:moveTo>
                  <a:cubicBezTo>
                    <a:pt x="230" y="5515"/>
                    <a:pt x="0" y="5744"/>
                    <a:pt x="0" y="6051"/>
                  </a:cubicBezTo>
                  <a:lnTo>
                    <a:pt x="0" y="56369"/>
                  </a:lnTo>
                  <a:cubicBezTo>
                    <a:pt x="0" y="56675"/>
                    <a:pt x="230" y="56905"/>
                    <a:pt x="460" y="56905"/>
                  </a:cubicBezTo>
                  <a:lnTo>
                    <a:pt x="27189" y="56905"/>
                  </a:lnTo>
                  <a:cubicBezTo>
                    <a:pt x="27495" y="56905"/>
                    <a:pt x="27648" y="56675"/>
                    <a:pt x="27648" y="56369"/>
                  </a:cubicBezTo>
                  <a:lnTo>
                    <a:pt x="27648" y="53305"/>
                  </a:lnTo>
                  <a:cubicBezTo>
                    <a:pt x="27648" y="53152"/>
                    <a:pt x="27495" y="52922"/>
                    <a:pt x="27189" y="52922"/>
                  </a:cubicBezTo>
                  <a:lnTo>
                    <a:pt x="4519" y="52922"/>
                  </a:lnTo>
                  <a:lnTo>
                    <a:pt x="4519" y="6051"/>
                  </a:lnTo>
                  <a:cubicBezTo>
                    <a:pt x="4519" y="5744"/>
                    <a:pt x="4289" y="5515"/>
                    <a:pt x="4059" y="5515"/>
                  </a:cubicBezTo>
                  <a:close/>
                  <a:moveTo>
                    <a:pt x="58054" y="0"/>
                  </a:moveTo>
                  <a:cubicBezTo>
                    <a:pt x="51850" y="0"/>
                    <a:pt x="48480" y="4136"/>
                    <a:pt x="48480" y="11489"/>
                  </a:cubicBezTo>
                  <a:lnTo>
                    <a:pt x="48480" y="19224"/>
                  </a:lnTo>
                  <a:lnTo>
                    <a:pt x="43809" y="19530"/>
                  </a:lnTo>
                  <a:cubicBezTo>
                    <a:pt x="43579" y="19530"/>
                    <a:pt x="43349" y="19760"/>
                    <a:pt x="43349" y="19990"/>
                  </a:cubicBezTo>
                  <a:lnTo>
                    <a:pt x="43349" y="22594"/>
                  </a:lnTo>
                  <a:cubicBezTo>
                    <a:pt x="43349" y="22900"/>
                    <a:pt x="43579" y="23053"/>
                    <a:pt x="43809" y="23053"/>
                  </a:cubicBezTo>
                  <a:lnTo>
                    <a:pt x="48480" y="23053"/>
                  </a:lnTo>
                  <a:lnTo>
                    <a:pt x="48480" y="56369"/>
                  </a:lnTo>
                  <a:cubicBezTo>
                    <a:pt x="48480" y="56675"/>
                    <a:pt x="48634" y="56905"/>
                    <a:pt x="48940" y="56905"/>
                  </a:cubicBezTo>
                  <a:lnTo>
                    <a:pt x="52310" y="56905"/>
                  </a:lnTo>
                  <a:cubicBezTo>
                    <a:pt x="52540" y="56905"/>
                    <a:pt x="52769" y="56675"/>
                    <a:pt x="52769" y="56369"/>
                  </a:cubicBezTo>
                  <a:lnTo>
                    <a:pt x="52769" y="23053"/>
                  </a:lnTo>
                  <a:lnTo>
                    <a:pt x="60811" y="23053"/>
                  </a:lnTo>
                  <a:cubicBezTo>
                    <a:pt x="61117" y="23053"/>
                    <a:pt x="61271" y="22900"/>
                    <a:pt x="61271" y="22594"/>
                  </a:cubicBezTo>
                  <a:lnTo>
                    <a:pt x="61271" y="19607"/>
                  </a:lnTo>
                  <a:cubicBezTo>
                    <a:pt x="61271" y="19454"/>
                    <a:pt x="61117" y="19224"/>
                    <a:pt x="60811" y="19224"/>
                  </a:cubicBezTo>
                  <a:lnTo>
                    <a:pt x="52769" y="19224"/>
                  </a:lnTo>
                  <a:lnTo>
                    <a:pt x="52769" y="11795"/>
                  </a:lnTo>
                  <a:cubicBezTo>
                    <a:pt x="52769" y="6510"/>
                    <a:pt x="54454" y="3906"/>
                    <a:pt x="58054" y="3906"/>
                  </a:cubicBezTo>
                  <a:cubicBezTo>
                    <a:pt x="59432" y="3906"/>
                    <a:pt x="60888" y="4289"/>
                    <a:pt x="62266" y="4902"/>
                  </a:cubicBezTo>
                  <a:cubicBezTo>
                    <a:pt x="62305" y="4940"/>
                    <a:pt x="62362" y="4959"/>
                    <a:pt x="62429" y="4959"/>
                  </a:cubicBezTo>
                  <a:cubicBezTo>
                    <a:pt x="62496" y="4959"/>
                    <a:pt x="62573" y="4940"/>
                    <a:pt x="62649" y="4902"/>
                  </a:cubicBezTo>
                  <a:lnTo>
                    <a:pt x="62879" y="4596"/>
                  </a:lnTo>
                  <a:lnTo>
                    <a:pt x="63875" y="1839"/>
                  </a:lnTo>
                  <a:cubicBezTo>
                    <a:pt x="63951" y="1609"/>
                    <a:pt x="63875" y="1379"/>
                    <a:pt x="63568" y="1226"/>
                  </a:cubicBezTo>
                  <a:cubicBezTo>
                    <a:pt x="61730" y="460"/>
                    <a:pt x="59739" y="0"/>
                    <a:pt x="58054" y="0"/>
                  </a:cubicBezTo>
                  <a:close/>
                  <a:moveTo>
                    <a:pt x="33316" y="19224"/>
                  </a:moveTo>
                  <a:cubicBezTo>
                    <a:pt x="33010" y="19224"/>
                    <a:pt x="32856" y="19454"/>
                    <a:pt x="32856" y="19760"/>
                  </a:cubicBezTo>
                  <a:lnTo>
                    <a:pt x="32856" y="56522"/>
                  </a:lnTo>
                  <a:cubicBezTo>
                    <a:pt x="32856" y="56752"/>
                    <a:pt x="33010" y="56981"/>
                    <a:pt x="33316" y="56981"/>
                  </a:cubicBezTo>
                  <a:lnTo>
                    <a:pt x="36686" y="56981"/>
                  </a:lnTo>
                  <a:cubicBezTo>
                    <a:pt x="36992" y="56981"/>
                    <a:pt x="37145" y="56752"/>
                    <a:pt x="37145" y="56522"/>
                  </a:cubicBezTo>
                  <a:lnTo>
                    <a:pt x="37145" y="19760"/>
                  </a:lnTo>
                  <a:cubicBezTo>
                    <a:pt x="37145" y="19454"/>
                    <a:pt x="36992" y="19224"/>
                    <a:pt x="36686" y="19224"/>
                  </a:cubicBezTo>
                  <a:close/>
                  <a:moveTo>
                    <a:pt x="113350" y="18381"/>
                  </a:moveTo>
                  <a:cubicBezTo>
                    <a:pt x="109521" y="18381"/>
                    <a:pt x="105921" y="20756"/>
                    <a:pt x="103088" y="25274"/>
                  </a:cubicBezTo>
                  <a:lnTo>
                    <a:pt x="102858" y="19760"/>
                  </a:lnTo>
                  <a:cubicBezTo>
                    <a:pt x="102858" y="19454"/>
                    <a:pt x="102628" y="19224"/>
                    <a:pt x="102322" y="19224"/>
                  </a:cubicBezTo>
                  <a:lnTo>
                    <a:pt x="99488" y="19224"/>
                  </a:lnTo>
                  <a:cubicBezTo>
                    <a:pt x="99182" y="19224"/>
                    <a:pt x="99029" y="19454"/>
                    <a:pt x="99029" y="19760"/>
                  </a:cubicBezTo>
                  <a:lnTo>
                    <a:pt x="99029" y="56522"/>
                  </a:lnTo>
                  <a:cubicBezTo>
                    <a:pt x="99029" y="56752"/>
                    <a:pt x="99182" y="56981"/>
                    <a:pt x="99488" y="56981"/>
                  </a:cubicBezTo>
                  <a:lnTo>
                    <a:pt x="102858" y="56981"/>
                  </a:lnTo>
                  <a:cubicBezTo>
                    <a:pt x="103088" y="56981"/>
                    <a:pt x="103317" y="56752"/>
                    <a:pt x="103317" y="56522"/>
                  </a:cubicBezTo>
                  <a:lnTo>
                    <a:pt x="103317" y="31631"/>
                  </a:lnTo>
                  <a:cubicBezTo>
                    <a:pt x="105615" y="25887"/>
                    <a:pt x="109138" y="22517"/>
                    <a:pt x="112891" y="22517"/>
                  </a:cubicBezTo>
                  <a:cubicBezTo>
                    <a:pt x="114193" y="22517"/>
                    <a:pt x="114806" y="22670"/>
                    <a:pt x="116031" y="23053"/>
                  </a:cubicBezTo>
                  <a:lnTo>
                    <a:pt x="116414" y="23053"/>
                  </a:lnTo>
                  <a:cubicBezTo>
                    <a:pt x="116491" y="22977"/>
                    <a:pt x="116644" y="22900"/>
                    <a:pt x="116644" y="22823"/>
                  </a:cubicBezTo>
                  <a:lnTo>
                    <a:pt x="117410" y="19760"/>
                  </a:lnTo>
                  <a:cubicBezTo>
                    <a:pt x="117486" y="19454"/>
                    <a:pt x="117410" y="19224"/>
                    <a:pt x="117180" y="19147"/>
                  </a:cubicBezTo>
                  <a:cubicBezTo>
                    <a:pt x="116031" y="18611"/>
                    <a:pt x="114882" y="18381"/>
                    <a:pt x="113350" y="18381"/>
                  </a:cubicBezTo>
                  <a:close/>
                  <a:moveTo>
                    <a:pt x="78197" y="18305"/>
                  </a:moveTo>
                  <a:cubicBezTo>
                    <a:pt x="70231" y="18305"/>
                    <a:pt x="61730" y="25274"/>
                    <a:pt x="61730" y="38141"/>
                  </a:cubicBezTo>
                  <a:cubicBezTo>
                    <a:pt x="61730" y="49706"/>
                    <a:pt x="68929" y="57824"/>
                    <a:pt x="79192" y="57824"/>
                  </a:cubicBezTo>
                  <a:cubicBezTo>
                    <a:pt x="84630" y="57824"/>
                    <a:pt x="88000" y="55986"/>
                    <a:pt x="91063" y="54224"/>
                  </a:cubicBezTo>
                  <a:cubicBezTo>
                    <a:pt x="91217" y="54071"/>
                    <a:pt x="91370" y="53841"/>
                    <a:pt x="91217" y="53535"/>
                  </a:cubicBezTo>
                  <a:lnTo>
                    <a:pt x="89838" y="50931"/>
                  </a:lnTo>
                  <a:cubicBezTo>
                    <a:pt x="89685" y="50854"/>
                    <a:pt x="89608" y="50778"/>
                    <a:pt x="89532" y="50778"/>
                  </a:cubicBezTo>
                  <a:cubicBezTo>
                    <a:pt x="89378" y="50778"/>
                    <a:pt x="89225" y="50778"/>
                    <a:pt x="89149" y="50854"/>
                  </a:cubicBezTo>
                  <a:cubicBezTo>
                    <a:pt x="86085" y="53075"/>
                    <a:pt x="83022" y="53994"/>
                    <a:pt x="79575" y="53994"/>
                  </a:cubicBezTo>
                  <a:cubicBezTo>
                    <a:pt x="71763" y="53994"/>
                    <a:pt x="66555" y="47944"/>
                    <a:pt x="66249" y="39060"/>
                  </a:cubicBezTo>
                  <a:lnTo>
                    <a:pt x="92212" y="39060"/>
                  </a:lnTo>
                  <a:cubicBezTo>
                    <a:pt x="92365" y="39060"/>
                    <a:pt x="92595" y="38907"/>
                    <a:pt x="92672" y="38677"/>
                  </a:cubicBezTo>
                  <a:cubicBezTo>
                    <a:pt x="92825" y="37758"/>
                    <a:pt x="92825" y="36686"/>
                    <a:pt x="92825" y="35843"/>
                  </a:cubicBezTo>
                  <a:cubicBezTo>
                    <a:pt x="92672" y="24815"/>
                    <a:pt x="87311" y="18305"/>
                    <a:pt x="78197" y="18305"/>
                  </a:cubicBezTo>
                  <a:close/>
                  <a:moveTo>
                    <a:pt x="133187" y="18381"/>
                  </a:moveTo>
                  <a:cubicBezTo>
                    <a:pt x="123383" y="18381"/>
                    <a:pt x="116414" y="26729"/>
                    <a:pt x="116414" y="38217"/>
                  </a:cubicBezTo>
                  <a:cubicBezTo>
                    <a:pt x="116414" y="50548"/>
                    <a:pt x="122235" y="57900"/>
                    <a:pt x="132115" y="57900"/>
                  </a:cubicBezTo>
                  <a:cubicBezTo>
                    <a:pt x="136174" y="57900"/>
                    <a:pt x="140156" y="56062"/>
                    <a:pt x="143909" y="52692"/>
                  </a:cubicBezTo>
                  <a:lnTo>
                    <a:pt x="144215" y="56598"/>
                  </a:lnTo>
                  <a:cubicBezTo>
                    <a:pt x="144215" y="56828"/>
                    <a:pt x="144369" y="57058"/>
                    <a:pt x="144675" y="57058"/>
                  </a:cubicBezTo>
                  <a:lnTo>
                    <a:pt x="147509" y="57058"/>
                  </a:lnTo>
                  <a:cubicBezTo>
                    <a:pt x="147815" y="57058"/>
                    <a:pt x="148045" y="56828"/>
                    <a:pt x="148045" y="56598"/>
                  </a:cubicBezTo>
                  <a:lnTo>
                    <a:pt x="148045" y="19760"/>
                  </a:lnTo>
                  <a:cubicBezTo>
                    <a:pt x="147892" y="19454"/>
                    <a:pt x="147738" y="19224"/>
                    <a:pt x="147432" y="19224"/>
                  </a:cubicBezTo>
                  <a:lnTo>
                    <a:pt x="144445" y="19224"/>
                  </a:lnTo>
                  <a:cubicBezTo>
                    <a:pt x="144215" y="19224"/>
                    <a:pt x="143986" y="19454"/>
                    <a:pt x="143986" y="19760"/>
                  </a:cubicBezTo>
                  <a:lnTo>
                    <a:pt x="143833" y="22517"/>
                  </a:lnTo>
                  <a:cubicBezTo>
                    <a:pt x="140616" y="19990"/>
                    <a:pt x="137552" y="18381"/>
                    <a:pt x="133187" y="18381"/>
                  </a:cubicBezTo>
                  <a:close/>
                  <a:moveTo>
                    <a:pt x="152257" y="19147"/>
                  </a:moveTo>
                  <a:cubicBezTo>
                    <a:pt x="152027" y="19147"/>
                    <a:pt x="151951" y="19224"/>
                    <a:pt x="151874" y="19377"/>
                  </a:cubicBezTo>
                  <a:cubicBezTo>
                    <a:pt x="151721" y="19454"/>
                    <a:pt x="151721" y="19607"/>
                    <a:pt x="151874" y="19837"/>
                  </a:cubicBezTo>
                  <a:lnTo>
                    <a:pt x="166886" y="57058"/>
                  </a:lnTo>
                  <a:lnTo>
                    <a:pt x="165890" y="60121"/>
                  </a:lnTo>
                  <a:cubicBezTo>
                    <a:pt x="164511" y="64410"/>
                    <a:pt x="161831" y="69542"/>
                    <a:pt x="156929" y="69542"/>
                  </a:cubicBezTo>
                  <a:cubicBezTo>
                    <a:pt x="155933" y="69542"/>
                    <a:pt x="154785" y="69235"/>
                    <a:pt x="154019" y="68929"/>
                  </a:cubicBezTo>
                  <a:lnTo>
                    <a:pt x="153636" y="68929"/>
                  </a:lnTo>
                  <a:lnTo>
                    <a:pt x="153406" y="69235"/>
                  </a:lnTo>
                  <a:lnTo>
                    <a:pt x="152564" y="72222"/>
                  </a:lnTo>
                  <a:cubicBezTo>
                    <a:pt x="152487" y="72375"/>
                    <a:pt x="152717" y="72682"/>
                    <a:pt x="152870" y="72758"/>
                  </a:cubicBezTo>
                  <a:cubicBezTo>
                    <a:pt x="153942" y="73218"/>
                    <a:pt x="155474" y="73524"/>
                    <a:pt x="156852" y="73524"/>
                  </a:cubicBezTo>
                  <a:cubicBezTo>
                    <a:pt x="162443" y="73524"/>
                    <a:pt x="166886" y="69235"/>
                    <a:pt x="169643" y="61040"/>
                  </a:cubicBezTo>
                  <a:lnTo>
                    <a:pt x="184118" y="19683"/>
                  </a:lnTo>
                  <a:cubicBezTo>
                    <a:pt x="184194" y="19683"/>
                    <a:pt x="184118" y="19530"/>
                    <a:pt x="184041" y="19454"/>
                  </a:cubicBezTo>
                  <a:cubicBezTo>
                    <a:pt x="183888" y="19377"/>
                    <a:pt x="183811" y="19224"/>
                    <a:pt x="183658" y="19224"/>
                  </a:cubicBezTo>
                  <a:lnTo>
                    <a:pt x="180212" y="19224"/>
                  </a:lnTo>
                  <a:cubicBezTo>
                    <a:pt x="179982" y="19224"/>
                    <a:pt x="179829" y="19377"/>
                    <a:pt x="179676" y="19530"/>
                  </a:cubicBezTo>
                  <a:lnTo>
                    <a:pt x="171864" y="42583"/>
                  </a:lnTo>
                  <a:cubicBezTo>
                    <a:pt x="171481" y="43885"/>
                    <a:pt x="171021" y="45187"/>
                    <a:pt x="170638" y="46565"/>
                  </a:cubicBezTo>
                  <a:cubicBezTo>
                    <a:pt x="170026" y="48480"/>
                    <a:pt x="169336" y="50395"/>
                    <a:pt x="168800" y="52080"/>
                  </a:cubicBezTo>
                  <a:cubicBezTo>
                    <a:pt x="168034" y="50165"/>
                    <a:pt x="167268" y="48097"/>
                    <a:pt x="166503" y="46029"/>
                  </a:cubicBezTo>
                  <a:cubicBezTo>
                    <a:pt x="166043" y="44804"/>
                    <a:pt x="165507" y="43655"/>
                    <a:pt x="165124" y="42506"/>
                  </a:cubicBezTo>
                  <a:lnTo>
                    <a:pt x="156316" y="19454"/>
                  </a:lnTo>
                  <a:cubicBezTo>
                    <a:pt x="156240" y="19224"/>
                    <a:pt x="156087" y="19147"/>
                    <a:pt x="155857" y="19147"/>
                  </a:cubicBezTo>
                  <a:close/>
                </a:path>
              </a:pathLst>
            </a:custGeom>
            <a:solidFill>
              <a:srgbClr val="1018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TextBox 8">
            <a:extLst>
              <a:ext uri="{FF2B5EF4-FFF2-40B4-BE49-F238E27FC236}">
                <a16:creationId xmlns:a16="http://schemas.microsoft.com/office/drawing/2014/main" id="{6DC10A94-7361-1048-9B08-703CFB8D1B7F}"/>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latin typeface="Source Sans Pro Light" panose="020B0403030403020204" pitchFamily="34" charset="0"/>
              </a:rPr>
              <a:pPr algn="ctr"/>
              <a:t>‹#›</a:t>
            </a:fld>
            <a:endParaRPr lang="en-US" sz="1000" b="0" i="0" dirty="0">
              <a:latin typeface="Source Sans Pro Light" panose="020B0403030403020204" pitchFamily="34" charset="0"/>
            </a:endParaRPr>
          </a:p>
        </p:txBody>
      </p:sp>
    </p:spTree>
    <p:extLst>
      <p:ext uri="{BB962C8B-B14F-4D97-AF65-F5344CB8AC3E}">
        <p14:creationId xmlns:p14="http://schemas.microsoft.com/office/powerpoint/2010/main" val="745446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Source Sans Pro"/>
              <a:buNone/>
              <a:defRPr sz="2800" b="1">
                <a:solidFill>
                  <a:schemeClr val="dk1"/>
                </a:solidFill>
                <a:latin typeface="Source Sans Pro"/>
                <a:ea typeface="Source Sans Pro"/>
                <a:cs typeface="Source Sans Pro"/>
                <a:sym typeface="Source Sans Pro"/>
              </a:defRPr>
            </a:lvl1pPr>
            <a:lvl2pPr lvl="1"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2pPr>
            <a:lvl3pPr lvl="2"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3pPr>
            <a:lvl4pPr lvl="3"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4pPr>
            <a:lvl5pPr lvl="4"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5pPr>
            <a:lvl6pPr lvl="5"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6pPr>
            <a:lvl7pPr lvl="6"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7pPr>
            <a:lvl8pPr lvl="7"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8pPr>
            <a:lvl9pPr lvl="8"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1pPr>
            <a:lvl2pPr marL="914400" lvl="1"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2pPr>
            <a:lvl3pPr marL="1371600" lvl="2"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3pPr>
            <a:lvl4pPr marL="1828800" lvl="3"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4pPr>
            <a:lvl5pPr marL="2286000" lvl="4"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5pPr>
            <a:lvl6pPr marL="2743200" lvl="5"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6pPr>
            <a:lvl7pPr marL="3200400" lvl="6"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7pPr>
            <a:lvl8pPr marL="3657600" lvl="7"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8pPr>
            <a:lvl9pPr marL="4114800" lvl="8" indent="-317500" rtl="0">
              <a:lnSpc>
                <a:spcPct val="115000"/>
              </a:lnSpc>
              <a:spcBef>
                <a:spcPts val="1600"/>
              </a:spcBef>
              <a:spcAft>
                <a:spcPts val="160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ct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fld id="{00000000-1234-1234-1234-123412341234}" type="slidenum">
              <a:rPr lang="en" smtClean="0"/>
              <a:pPr/>
              <a:t>‹#›</a:t>
            </a:fld>
            <a:endParaRPr lang="en" dirty="0"/>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7" r:id="rId6"/>
    <p:sldLayoutId id="2147483662" r:id="rId7"/>
    <p:sldLayoutId id="2147483658" r:id="rId8"/>
    <p:sldLayoutId id="2147483663" r:id="rId9"/>
    <p:sldLayoutId id="2147483664"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ct val="150000"/>
        <a:buFont typeface="Arial" panose="020B0604020202020204" pitchFamily="34" charset="0"/>
        <a:buChar char="•"/>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chemeClr val="accent1"/>
          </p15:clr>
        </p15:guide>
        <p15:guide id="2" orient="horz" pos="1620">
          <p15:clr>
            <a:schemeClr val="accent1"/>
          </p15:clr>
        </p15:guide>
        <p15:guide id="3" orient="horz" pos="202">
          <p15:clr>
            <a:schemeClr val="accent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mailto:test@modego.com"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0.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learn.liferay.com/dxp/latest/en/installation-and-upgrades/securing-liferay.html" TargetMode="External"/><Relationship Id="rId2" Type="http://schemas.openxmlformats.org/officeDocument/2006/relationships/notesSlide" Target="../notesSlides/notesSlide56.xml"/><Relationship Id="rId1" Type="http://schemas.openxmlformats.org/officeDocument/2006/relationships/slideLayout" Target="../slideLayouts/slideLayout4.xml"/><Relationship Id="rId4" Type="http://schemas.openxmlformats.org/officeDocument/2006/relationships/hyperlink" Target="https://help.liferay.com/hc/en-us"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3"/>
          <p:cNvSpPr txBox="1">
            <a:spLocks noGrp="1"/>
          </p:cNvSpPr>
          <p:nvPr>
            <p:ph type="ctrTitle"/>
          </p:nvPr>
        </p:nvSpPr>
        <p:spPr>
          <a:xfrm>
            <a:off x="2115100" y="1717850"/>
            <a:ext cx="5886000" cy="8539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Secure Your Liferay DXP Platform</a:t>
            </a:r>
            <a:endParaRPr dirty="0"/>
          </a:p>
        </p:txBody>
      </p:sp>
      <p:sp>
        <p:nvSpPr>
          <p:cNvPr id="78" name="Google Shape;78;p13"/>
          <p:cNvSpPr txBox="1">
            <a:spLocks noGrp="1"/>
          </p:cNvSpPr>
          <p:nvPr>
            <p:ph type="subTitle" idx="1"/>
          </p:nvPr>
        </p:nvSpPr>
        <p:spPr>
          <a:xfrm>
            <a:off x="2115101" y="3431700"/>
            <a:ext cx="5200200" cy="591900"/>
          </a:xfrm>
          <a:prstGeom prst="rect">
            <a:avLst/>
          </a:prstGeom>
        </p:spPr>
        <p:txBody>
          <a:bodyPr spcFirstLastPara="1" wrap="square" lIns="18275" tIns="91425" rIns="0" bIns="91425" anchor="t" anchorCtr="0">
            <a:noAutofit/>
          </a:bodyPr>
          <a:lstStyle/>
          <a:p>
            <a:pPr marL="0" lvl="0" indent="0" algn="l" rtl="0">
              <a:spcBef>
                <a:spcPts val="0"/>
              </a:spcBef>
              <a:spcAft>
                <a:spcPts val="1600"/>
              </a:spcAft>
              <a:buNone/>
            </a:pPr>
            <a:r>
              <a:rPr lang="en-US" dirty="0"/>
              <a:t>Business</a:t>
            </a:r>
            <a:endParaRPr dirty="0"/>
          </a:p>
        </p:txBody>
      </p:sp>
      <p:sp>
        <p:nvSpPr>
          <p:cNvPr id="79" name="Google Shape;79;p13"/>
          <p:cNvSpPr txBox="1">
            <a:spLocks noGrp="1"/>
          </p:cNvSpPr>
          <p:nvPr>
            <p:ph type="subTitle" idx="2"/>
          </p:nvPr>
        </p:nvSpPr>
        <p:spPr>
          <a:xfrm>
            <a:off x="2115096" y="1442700"/>
            <a:ext cx="5200200" cy="275100"/>
          </a:xfrm>
          <a:prstGeom prst="rect">
            <a:avLst/>
          </a:prstGeom>
        </p:spPr>
        <p:txBody>
          <a:bodyPr spcFirstLastPara="1" wrap="square" lIns="36575" tIns="91425" rIns="0" bIns="91425" anchor="t" anchorCtr="0">
            <a:noAutofit/>
          </a:bodyPr>
          <a:lstStyle/>
          <a:p>
            <a:pPr marL="0" lvl="0" indent="0" algn="l" rtl="0">
              <a:spcBef>
                <a:spcPts val="0"/>
              </a:spcBef>
              <a:spcAft>
                <a:spcPts val="1600"/>
              </a:spcAft>
              <a:buNone/>
            </a:pPr>
            <a:r>
              <a:rPr lang="en-US" dirty="0"/>
              <a:t>Liferay DXP Basics</a:t>
            </a:r>
            <a:endParaRPr dirty="0"/>
          </a:p>
        </p:txBody>
      </p:sp>
      <p:sp>
        <p:nvSpPr>
          <p:cNvPr id="80" name="Google Shape;80;p13"/>
          <p:cNvSpPr txBox="1">
            <a:spLocks noGrp="1"/>
          </p:cNvSpPr>
          <p:nvPr>
            <p:ph type="subTitle" idx="3"/>
          </p:nvPr>
        </p:nvSpPr>
        <p:spPr>
          <a:xfrm>
            <a:off x="2115100" y="4090651"/>
            <a:ext cx="5200200" cy="591900"/>
          </a:xfrm>
          <a:prstGeom prst="rect">
            <a:avLst/>
          </a:prstGeom>
        </p:spPr>
        <p:txBody>
          <a:bodyPr spcFirstLastPara="1" wrap="square" lIns="36575" tIns="91425" rIns="0" bIns="91425" anchor="t" anchorCtr="0">
            <a:noAutofit/>
          </a:bodyPr>
          <a:lstStyle/>
          <a:p>
            <a:pPr marL="0" lvl="0" indent="0" algn="l" rtl="0">
              <a:spcBef>
                <a:spcPts val="0"/>
              </a:spcBef>
              <a:spcAft>
                <a:spcPts val="1600"/>
              </a:spcAft>
              <a:buNone/>
            </a:pPr>
            <a:r>
              <a:rPr lang="en-US" i="1" dirty="0"/>
              <a:t>Liferay DXP 7.4</a:t>
            </a:r>
            <a:endParaRPr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138249" cy="2293188"/>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Password Policies add additional security to an instance of Liferay DXP by configuring certain password properties, including:</a:t>
            </a:r>
          </a:p>
          <a:p>
            <a:pPr lvl="1" fontAlgn="base">
              <a:lnSpc>
                <a:spcPct val="114000"/>
              </a:lnSpc>
              <a:spcBef>
                <a:spcPts val="600"/>
              </a:spcBef>
            </a:pPr>
            <a:r>
              <a:rPr lang="en-US" sz="1600" dirty="0"/>
              <a:t>Password Changes</a:t>
            </a:r>
          </a:p>
          <a:p>
            <a:pPr lvl="1" fontAlgn="base">
              <a:lnSpc>
                <a:spcPct val="114000"/>
              </a:lnSpc>
              <a:spcBef>
                <a:spcPts val="600"/>
              </a:spcBef>
            </a:pPr>
            <a:r>
              <a:rPr lang="en-US" sz="1600" dirty="0"/>
              <a:t>Password Syntax Checking</a:t>
            </a:r>
          </a:p>
          <a:p>
            <a:pPr lvl="1" fontAlgn="base">
              <a:lnSpc>
                <a:spcPct val="114000"/>
              </a:lnSpc>
              <a:spcBef>
                <a:spcPts val="600"/>
              </a:spcBef>
            </a:pPr>
            <a:r>
              <a:rPr lang="en-US" sz="1600" dirty="0"/>
              <a:t>Password History</a:t>
            </a:r>
          </a:p>
          <a:p>
            <a:pPr lvl="1" fontAlgn="base">
              <a:lnSpc>
                <a:spcPct val="114000"/>
              </a:lnSpc>
              <a:spcBef>
                <a:spcPts val="600"/>
              </a:spcBef>
            </a:pPr>
            <a:r>
              <a:rPr lang="en-US" sz="1600" dirty="0"/>
              <a:t>Password Expiration </a:t>
            </a:r>
          </a:p>
          <a:p>
            <a:pPr lvl="1" fontAlgn="base">
              <a:lnSpc>
                <a:spcPct val="114000"/>
              </a:lnSpc>
              <a:spcBef>
                <a:spcPts val="600"/>
              </a:spcBef>
            </a:pPr>
            <a:r>
              <a:rPr lang="en-US" sz="1600" dirty="0"/>
              <a:t>Lockout</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lvl="0"/>
            <a:r>
              <a:rPr lang="en-US" dirty="0"/>
              <a:t>Password Policies</a:t>
            </a:r>
            <a:endParaRPr dirty="0"/>
          </a:p>
        </p:txBody>
      </p:sp>
      <p:pic>
        <p:nvPicPr>
          <p:cNvPr id="115" name="Google Shape;115;p18"/>
          <p:cNvPicPr preferRelativeResize="0">
            <a:picLocks noChangeAspect="1"/>
          </p:cNvPicPr>
          <p:nvPr/>
        </p:nvPicPr>
        <p:blipFill rotWithShape="1">
          <a:blip r:embed="rId3"/>
          <a:srcRect t="-186" b="34"/>
          <a:stretch/>
        </p:blipFill>
        <p:spPr>
          <a:xfrm>
            <a:off x="4818677" y="0"/>
            <a:ext cx="4034811" cy="5143501"/>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1051135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Authentication Methods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Additional methods for configuring authentication of users and applications in Liferay DXP include:</a:t>
            </a:r>
            <a:endParaRPr lang="en-US" sz="1600" dirty="0">
              <a:sym typeface="Arial"/>
            </a:endParaRPr>
          </a:p>
        </p:txBody>
      </p:sp>
      <p:sp>
        <p:nvSpPr>
          <p:cNvPr id="2" name="TextBox 1">
            <a:extLst>
              <a:ext uri="{FF2B5EF4-FFF2-40B4-BE49-F238E27FC236}">
                <a16:creationId xmlns:a16="http://schemas.microsoft.com/office/drawing/2014/main" id="{54B335C9-3061-BA46-8439-6B0D72A75A03}"/>
              </a:ext>
            </a:extLst>
          </p:cNvPr>
          <p:cNvSpPr txBox="1"/>
          <p:nvPr/>
        </p:nvSpPr>
        <p:spPr>
          <a:xfrm>
            <a:off x="798486" y="2133048"/>
            <a:ext cx="7454561" cy="1787028"/>
          </a:xfrm>
          <a:prstGeom prst="rect">
            <a:avLst/>
          </a:prstGeom>
          <a:noFill/>
        </p:spPr>
        <p:txBody>
          <a:bodyPr wrap="square" numCol="2" rtlCol="0">
            <a:spAutoFit/>
          </a:bodyPr>
          <a:lstStyle/>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LDAP</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SAML</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Kerberos</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OpenID Connect</a:t>
            </a:r>
          </a:p>
          <a:p>
            <a:pPr marL="914400" lvl="1" indent="-317500" fontAlgn="base">
              <a:lnSpc>
                <a:spcPct val="114000"/>
              </a:lnSpc>
              <a:spcBef>
                <a:spcPts val="600"/>
              </a:spcBef>
              <a:buClr>
                <a:srgbClr val="09101D"/>
              </a:buClr>
              <a:buSzPts val="1400"/>
              <a:buFont typeface="Source Sans Pro"/>
              <a:buChar char="○"/>
            </a:pPr>
            <a:endParaRPr lang="en-US" sz="1600" dirty="0">
              <a:solidFill>
                <a:srgbClr val="09101D"/>
              </a:solidFill>
              <a:latin typeface="Source Sans Pro"/>
              <a:ea typeface="Source Sans Pro"/>
              <a:sym typeface="Source Sans Pro"/>
            </a:endParaRPr>
          </a:p>
          <a:p>
            <a:pPr marL="914400" lvl="1" indent="-317500" fontAlgn="base">
              <a:lnSpc>
                <a:spcPct val="114000"/>
              </a:lnSpc>
              <a:spcBef>
                <a:spcPts val="600"/>
              </a:spcBef>
              <a:buClr>
                <a:srgbClr val="09101D"/>
              </a:buClr>
              <a:buSzPts val="1400"/>
              <a:buFont typeface="Source Sans Pro"/>
              <a:buChar char="○"/>
            </a:pPr>
            <a:r>
              <a:rPr lang="en-US" sz="1600" dirty="0" err="1">
                <a:solidFill>
                  <a:srgbClr val="09101D"/>
                </a:solidFill>
                <a:latin typeface="Source Sans Pro"/>
                <a:ea typeface="Source Sans Pro"/>
                <a:sym typeface="Source Sans Pro"/>
              </a:rPr>
              <a:t>OpenAM</a:t>
            </a:r>
            <a:r>
              <a:rPr lang="en-US" sz="1600" dirty="0">
                <a:solidFill>
                  <a:srgbClr val="09101D"/>
                </a:solidFill>
                <a:latin typeface="Source Sans Pro"/>
                <a:ea typeface="Source Sans Pro"/>
                <a:sym typeface="Source Sans Pro"/>
              </a:rPr>
              <a:t> (v13 only)</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Token-Based Solutions</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OAuth 2.0</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Multi-Factor Authentication</a:t>
            </a:r>
          </a:p>
        </p:txBody>
      </p:sp>
    </p:spTree>
    <p:extLst>
      <p:ext uri="{BB962C8B-B14F-4D97-AF65-F5344CB8AC3E}">
        <p14:creationId xmlns:p14="http://schemas.microsoft.com/office/powerpoint/2010/main" val="3308562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138249" cy="2293188"/>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Configuring Multi-Factor Authentication provides more robust security by requiring Users to prove their identity in multiple ways:</a:t>
            </a:r>
          </a:p>
          <a:p>
            <a:pPr lvl="1" fontAlgn="base">
              <a:lnSpc>
                <a:spcPct val="114000"/>
              </a:lnSpc>
              <a:spcBef>
                <a:spcPts val="600"/>
              </a:spcBef>
            </a:pPr>
            <a:r>
              <a:rPr lang="en-US" sz="1600" dirty="0"/>
              <a:t>One Time Password (OTP)</a:t>
            </a:r>
          </a:p>
          <a:p>
            <a:pPr lvl="1" fontAlgn="base">
              <a:lnSpc>
                <a:spcPct val="114000"/>
              </a:lnSpc>
              <a:spcBef>
                <a:spcPts val="600"/>
              </a:spcBef>
            </a:pPr>
            <a:r>
              <a:rPr lang="en-US" sz="1600" dirty="0"/>
              <a:t>Configurable IP Address</a:t>
            </a:r>
          </a:p>
          <a:p>
            <a:pPr lvl="1" fontAlgn="base">
              <a:lnSpc>
                <a:spcPct val="114000"/>
              </a:lnSpc>
              <a:spcBef>
                <a:spcPts val="600"/>
              </a:spcBef>
            </a:pPr>
            <a:r>
              <a:rPr lang="en-US" sz="1600" dirty="0"/>
              <a:t>Time-Based OTP</a:t>
            </a:r>
          </a:p>
          <a:p>
            <a:pPr lvl="1" fontAlgn="base">
              <a:lnSpc>
                <a:spcPct val="114000"/>
              </a:lnSpc>
              <a:spcBef>
                <a:spcPts val="600"/>
              </a:spcBef>
            </a:pPr>
            <a:r>
              <a:rPr lang="en-US" sz="1600" dirty="0"/>
              <a:t>FIDO2-Compliant Devices</a:t>
            </a:r>
          </a:p>
          <a:p>
            <a:pPr marL="283464" indent="-285750" fontAlgn="base">
              <a:spcBef>
                <a:spcPts val="600"/>
              </a:spcBef>
              <a:buSzPct val="150000"/>
              <a:buFont typeface="Arial" panose="020B0604020202020204" pitchFamily="34" charset="0"/>
              <a:buChar char="•"/>
            </a:pPr>
            <a:r>
              <a:rPr lang="en-US" dirty="0"/>
              <a:t>MFA Checkers are given a numeric order to determine which executes first</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lvl="0"/>
            <a:r>
              <a:rPr lang="en-US" dirty="0"/>
              <a:t>Multi-Factor Authentication</a:t>
            </a:r>
            <a:endParaRPr dirty="0"/>
          </a:p>
        </p:txBody>
      </p:sp>
      <p:pic>
        <p:nvPicPr>
          <p:cNvPr id="115" name="Google Shape;115;p18"/>
          <p:cNvPicPr preferRelativeResize="0">
            <a:picLocks noChangeAspect="1"/>
          </p:cNvPicPr>
          <p:nvPr/>
        </p:nvPicPr>
        <p:blipFill rotWithShape="1">
          <a:blip r:embed="rId3"/>
          <a:srcRect t="-610" b="-175"/>
          <a:stretch/>
        </p:blipFill>
        <p:spPr>
          <a:xfrm>
            <a:off x="5273749" y="1376595"/>
            <a:ext cx="2814332" cy="2812171"/>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1425321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Use Case Example: Authenticating Mondego Users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As a financial services company, Mondego prioritizes security of its Users’ accounts. Mondego Users should be confident that their accounts are properly protected but also be able to retrieve their accounts if necessary. To accomplish this, Mondego has a variety of options, such as:</a:t>
            </a:r>
          </a:p>
          <a:p>
            <a:pPr lvl="1" fontAlgn="base">
              <a:lnSpc>
                <a:spcPct val="114000"/>
              </a:lnSpc>
              <a:spcBef>
                <a:spcPts val="600"/>
              </a:spcBef>
              <a:buClr>
                <a:srgbClr val="09101D"/>
              </a:buClr>
            </a:pPr>
            <a:r>
              <a:rPr lang="en-US" sz="1600" dirty="0">
                <a:solidFill>
                  <a:srgbClr val="09101D"/>
                </a:solidFill>
              </a:rPr>
              <a:t>Requesting email verification, CAPTCHA, and Reminder Queries from Users upon account creation</a:t>
            </a:r>
          </a:p>
          <a:p>
            <a:pPr lvl="1" fontAlgn="base">
              <a:lnSpc>
                <a:spcPct val="114000"/>
              </a:lnSpc>
              <a:spcBef>
                <a:spcPts val="600"/>
              </a:spcBef>
              <a:buClr>
                <a:srgbClr val="09101D"/>
              </a:buClr>
            </a:pPr>
            <a:r>
              <a:rPr lang="en-US" sz="1600" dirty="0">
                <a:solidFill>
                  <a:srgbClr val="09101D"/>
                </a:solidFill>
              </a:rPr>
              <a:t>Enabling Multi-Factor Authentication and requiring Users to authenticate with an OTP when they log in</a:t>
            </a:r>
          </a:p>
          <a:p>
            <a:pPr marL="596900" lvl="1" indent="0" fontAlgn="base">
              <a:lnSpc>
                <a:spcPct val="114000"/>
              </a:lnSpc>
              <a:spcBef>
                <a:spcPts val="600"/>
              </a:spcBef>
              <a:buClr>
                <a:srgbClr val="09101D"/>
              </a:buClr>
              <a:buNone/>
            </a:pPr>
            <a:endParaRPr lang="en-US" sz="1600" dirty="0">
              <a:solidFill>
                <a:srgbClr val="09101D"/>
              </a:solidFill>
            </a:endParaRPr>
          </a:p>
        </p:txBody>
      </p:sp>
    </p:spTree>
    <p:extLst>
      <p:ext uri="{BB962C8B-B14F-4D97-AF65-F5344CB8AC3E}">
        <p14:creationId xmlns:p14="http://schemas.microsoft.com/office/powerpoint/2010/main" val="16871968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362092"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For basic but secure User authentication, Mondego can use the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Sign In Widget</a:t>
            </a:r>
            <a:r>
              <a:rPr lang="en-US" dirty="0">
                <a:solidFill>
                  <a:schemeClr val="bg1">
                    <a:lumMod val="75000"/>
                  </a:schemeClr>
                </a:solidFill>
              </a:rPr>
              <a:t> </a:t>
            </a:r>
            <a:r>
              <a:rPr lang="en-US" dirty="0"/>
              <a:t>with </a:t>
            </a:r>
            <a:r>
              <a:rPr lang="en-US" b="1" dirty="0">
                <a:solidFill>
                  <a:schemeClr val="bg1">
                    <a:lumMod val="75000"/>
                  </a:schemeClr>
                </a:solidFill>
                <a:highlight>
                  <a:srgbClr val="C0C0C0"/>
                </a:highlight>
              </a:rPr>
              <a:t>Reminder Queries</a:t>
            </a:r>
            <a:r>
              <a:rPr lang="en-US" dirty="0">
                <a:solidFill>
                  <a:schemeClr val="bg1">
                    <a:lumMod val="75000"/>
                  </a:schemeClr>
                </a:solidFill>
              </a:rPr>
              <a:t> </a:t>
            </a:r>
            <a:r>
              <a:rPr lang="en-US" dirty="0"/>
              <a:t>enabled to allow secure password recovery.</a:t>
            </a:r>
          </a:p>
          <a:p>
            <a:pPr marL="285750" indent="-285750">
              <a:spcBef>
                <a:spcPts val="600"/>
              </a:spcBef>
              <a:buSzPct val="150000"/>
              <a:buFont typeface="Arial" panose="020B0604020202020204" pitchFamily="34" charset="0"/>
              <a:buChar char="•"/>
            </a:pPr>
            <a:r>
              <a:rPr lang="en-US" dirty="0"/>
              <a:t>To prevent bots from creating scam accounts, Mondego requires Users to complete a </a:t>
            </a:r>
            <a:r>
              <a:rPr lang="en-US" b="1" dirty="0">
                <a:solidFill>
                  <a:schemeClr val="bg1">
                    <a:lumMod val="75000"/>
                  </a:schemeClr>
                </a:solidFill>
                <a:highlight>
                  <a:srgbClr val="C0C0C0"/>
                </a:highlight>
              </a:rPr>
              <a:t>CAPTCHA</a:t>
            </a:r>
            <a:r>
              <a:rPr lang="en-US" dirty="0"/>
              <a:t> when they create an account. </a:t>
            </a:r>
          </a:p>
          <a:p>
            <a:pPr marL="285750" indent="-285750">
              <a:spcBef>
                <a:spcPts val="600"/>
              </a:spcBef>
              <a:buSzPct val="150000"/>
              <a:buFont typeface="Arial" panose="020B0604020202020204" pitchFamily="34" charset="0"/>
              <a:buChar char="•"/>
            </a:pPr>
            <a:r>
              <a:rPr lang="en-US" dirty="0"/>
              <a:t>Mondego can also use a variety of methods to authenticate Users, including: </a:t>
            </a:r>
          </a:p>
          <a:p>
            <a:pPr marL="742950" lvl="1" indent="-285750">
              <a:spcBef>
                <a:spcPts val="600"/>
              </a:spcBef>
            </a:pP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LDAP Integration</a:t>
            </a:r>
          </a:p>
          <a:p>
            <a:pPr marL="742950" lvl="1" indent="-285750">
              <a:spcBef>
                <a:spcPts val="600"/>
              </a:spcBef>
            </a:pP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Single Sign On</a:t>
            </a:r>
          </a:p>
          <a:p>
            <a:pPr marL="742950" lvl="1" indent="-285750">
              <a:spcBef>
                <a:spcPts val="600"/>
              </a:spcBef>
            </a:pP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Multi-Factor Authentication</a:t>
            </a:r>
          </a:p>
        </p:txBody>
      </p:sp>
    </p:spTree>
    <p:extLst>
      <p:ext uri="{BB962C8B-B14F-4D97-AF65-F5344CB8AC3E}">
        <p14:creationId xmlns:p14="http://schemas.microsoft.com/office/powerpoint/2010/main" val="29094655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362092"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For basic but secure User authentication, Mondego can use the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Sign In Widget</a:t>
            </a:r>
            <a:r>
              <a:rPr lang="en-US" dirty="0"/>
              <a:t> with </a:t>
            </a:r>
            <a:r>
              <a:rPr lang="en-US" b="1" dirty="0">
                <a:solidFill>
                  <a:schemeClr val="accent1"/>
                </a:solidFill>
                <a:highlight>
                  <a:srgbClr val="C0C0C0"/>
                </a:highlight>
              </a:rPr>
              <a:t>Reminder Queries</a:t>
            </a:r>
            <a:r>
              <a:rPr lang="en-US" dirty="0"/>
              <a:t> enabled to allow secure password recovery.</a:t>
            </a:r>
          </a:p>
          <a:p>
            <a:pPr marL="285750" indent="-285750">
              <a:spcBef>
                <a:spcPts val="600"/>
              </a:spcBef>
              <a:buSzPct val="150000"/>
              <a:buFont typeface="Arial" panose="020B0604020202020204" pitchFamily="34" charset="0"/>
              <a:buChar char="•"/>
            </a:pPr>
            <a:r>
              <a:rPr lang="en-US" dirty="0"/>
              <a:t>To prevent bots from creating scam accounts, Mondego requires Users to complete a </a:t>
            </a:r>
            <a:r>
              <a:rPr lang="en-US" b="1" dirty="0">
                <a:solidFill>
                  <a:schemeClr val="accent1"/>
                </a:solidFill>
                <a:highlight>
                  <a:srgbClr val="C0C0C0"/>
                </a:highlight>
              </a:rPr>
              <a:t>CAPTCHA</a:t>
            </a:r>
            <a:r>
              <a:rPr lang="en-US" dirty="0"/>
              <a:t> when they create an account. </a:t>
            </a:r>
          </a:p>
          <a:p>
            <a:pPr marL="285750" indent="-285750">
              <a:spcBef>
                <a:spcPts val="600"/>
              </a:spcBef>
              <a:buSzPct val="150000"/>
              <a:buFont typeface="Arial" panose="020B0604020202020204" pitchFamily="34" charset="0"/>
              <a:buChar char="•"/>
            </a:pPr>
            <a:r>
              <a:rPr lang="en-US" dirty="0"/>
              <a:t>Mondego can also use a variety of methods to authenticate Users, including: </a:t>
            </a:r>
          </a:p>
          <a:p>
            <a:pPr marL="742950" lvl="1" indent="-285750">
              <a:spcBef>
                <a:spcPts val="600"/>
              </a:spcBef>
            </a:pP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LDAP Integration</a:t>
            </a:r>
          </a:p>
          <a:p>
            <a:pPr marL="742950" lvl="1" indent="-285750">
              <a:spcBef>
                <a:spcPts val="600"/>
              </a:spcBef>
            </a:pP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Single Sign On</a:t>
            </a:r>
          </a:p>
          <a:p>
            <a:pPr marL="742950" lvl="1" indent="-285750">
              <a:spcBef>
                <a:spcPts val="600"/>
              </a:spcBef>
            </a:pP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Multi-Factor Authentication</a:t>
            </a:r>
          </a:p>
        </p:txBody>
      </p:sp>
    </p:spTree>
    <p:extLst>
      <p:ext uri="{BB962C8B-B14F-4D97-AF65-F5344CB8AC3E}">
        <p14:creationId xmlns:p14="http://schemas.microsoft.com/office/powerpoint/2010/main" val="41170376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1507325" y="2285400"/>
            <a:ext cx="62652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a:t>Exercise: Create a Password Policy</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6139804"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Create a Password Policy Exercise Objectives</a:t>
            </a:r>
            <a:endParaRPr dirty="0">
              <a:solidFill>
                <a:schemeClr val="tx1"/>
              </a:solidFill>
            </a:endParaRPr>
          </a:p>
        </p:txBody>
      </p:sp>
      <p:sp>
        <p:nvSpPr>
          <p:cNvPr id="136" name="Google Shape;136;p21"/>
          <p:cNvSpPr txBox="1">
            <a:spLocks noGrp="1"/>
          </p:cNvSpPr>
          <p:nvPr>
            <p:ph type="subTitle" idx="1"/>
          </p:nvPr>
        </p:nvSpPr>
        <p:spPr>
          <a:xfrm>
            <a:off x="2244175" y="1854201"/>
            <a:ext cx="5528100" cy="3091089"/>
          </a:xfrm>
          <a:prstGeom prst="rect">
            <a:avLst/>
          </a:prstGeom>
        </p:spPr>
        <p:txBody>
          <a:bodyPr spcFirstLastPara="1" wrap="square" lIns="0" tIns="91425" rIns="0" bIns="91425" anchor="t" anchorCtr="0">
            <a:noAutofit/>
          </a:bodyPr>
          <a:lstStyle/>
          <a:p>
            <a:pPr marL="285750" lvl="0" indent="-285750">
              <a:spcBef>
                <a:spcPts val="600"/>
              </a:spcBef>
              <a:buSzPct val="150000"/>
              <a:buFont typeface="Arial" panose="020B0604020202020204" pitchFamily="34" charset="0"/>
              <a:buChar char="•"/>
            </a:pPr>
            <a:r>
              <a:rPr lang="en-US" sz="1600" dirty="0"/>
              <a:t>Create a New Password Policy for Mondego Employees</a:t>
            </a:r>
          </a:p>
          <a:p>
            <a:pPr marL="285750" lvl="0" indent="-285750">
              <a:spcBef>
                <a:spcPts val="600"/>
              </a:spcBef>
              <a:buSzPct val="150000"/>
              <a:buFont typeface="Arial" panose="020B0604020202020204" pitchFamily="34" charset="0"/>
              <a:buChar char="•"/>
            </a:pPr>
            <a:r>
              <a:rPr lang="en-US" sz="1600" dirty="0"/>
              <a:t>Create a New User and Change their Password to fit the Policy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550985" y="1652954"/>
            <a:ext cx="8042030" cy="2068709"/>
          </a:xfrm>
          <a:prstGeom prst="rect">
            <a:avLst/>
          </a:prstGeom>
        </p:spPr>
        <p:txBody>
          <a:bodyPr spcFirstLastPara="1" wrap="square" lIns="0" tIns="91425" rIns="0" bIns="91425" anchor="t" anchorCtr="0">
            <a:noAutofit/>
          </a:bodyPr>
          <a:lstStyle/>
          <a:p>
            <a:pPr marL="283464" lvl="0" indent="-342900" algn="l" rtl="0">
              <a:spcBef>
                <a:spcPts val="600"/>
              </a:spcBef>
              <a:spcAft>
                <a:spcPts val="0"/>
              </a:spcAft>
              <a:buFont typeface="+mj-lt"/>
              <a:buAutoNum type="arabicPeriod"/>
            </a:pPr>
            <a:r>
              <a:rPr lang="en-US" dirty="0"/>
              <a:t>Create a New Password Policy</a:t>
            </a:r>
          </a:p>
          <a:p>
            <a:pPr marL="283464" lvl="0" indent="-342900" algn="l" rtl="0">
              <a:spcBef>
                <a:spcPts val="600"/>
              </a:spcBef>
              <a:spcAft>
                <a:spcPts val="0"/>
              </a:spcAft>
              <a:buFont typeface="+mj-lt"/>
              <a:buAutoNum type="arabicPeriod"/>
            </a:pPr>
            <a:r>
              <a:rPr lang="en-US" dirty="0"/>
              <a:t>Mange Password Changes for the Policy</a:t>
            </a:r>
          </a:p>
          <a:p>
            <a:pPr marL="283464" lvl="0" indent="-342900" algn="l" rtl="0">
              <a:spcBef>
                <a:spcPts val="600"/>
              </a:spcBef>
              <a:spcAft>
                <a:spcPts val="0"/>
              </a:spcAft>
              <a:buFont typeface="+mj-lt"/>
              <a:buAutoNum type="arabicPeriod"/>
            </a:pPr>
            <a:r>
              <a:rPr lang="en-US" dirty="0"/>
              <a:t>Enable and Manage Syntax Checking</a:t>
            </a:r>
          </a:p>
          <a:p>
            <a:pPr marL="283464" lvl="0" indent="-342900" algn="l" rtl="0">
              <a:spcBef>
                <a:spcPts val="600"/>
              </a:spcBef>
              <a:spcAft>
                <a:spcPts val="0"/>
              </a:spcAft>
              <a:buFont typeface="+mj-lt"/>
              <a:buAutoNum type="arabicPeriod"/>
            </a:pPr>
            <a:r>
              <a:rPr lang="en-US" dirty="0"/>
              <a:t>Enable and Manage Password History</a:t>
            </a:r>
          </a:p>
          <a:p>
            <a:pPr marL="283464" lvl="0" indent="-342900" algn="l" rtl="0">
              <a:spcBef>
                <a:spcPts val="600"/>
              </a:spcBef>
              <a:spcAft>
                <a:spcPts val="0"/>
              </a:spcAft>
              <a:buFont typeface="+mj-lt"/>
              <a:buAutoNum type="arabicPeriod"/>
            </a:pPr>
            <a:r>
              <a:rPr lang="en-US" dirty="0"/>
              <a:t>Set a Password Expiration and Grace Limit</a:t>
            </a:r>
          </a:p>
          <a:p>
            <a:pPr marL="283464" lvl="0" indent="-342900" algn="l" rtl="0">
              <a:spcBef>
                <a:spcPts val="600"/>
              </a:spcBef>
              <a:spcAft>
                <a:spcPts val="0"/>
              </a:spcAft>
              <a:buFont typeface="+mj-lt"/>
              <a:buAutoNum type="arabicPeriod"/>
            </a:pPr>
            <a:r>
              <a:rPr lang="en-US" dirty="0"/>
              <a:t>Enable Password Lockout</a:t>
            </a:r>
          </a:p>
          <a:p>
            <a:pPr marL="283464" lvl="0" indent="-342900" algn="l" rtl="0">
              <a:spcBef>
                <a:spcPts val="600"/>
              </a:spcBef>
              <a:spcAft>
                <a:spcPts val="0"/>
              </a:spcAft>
              <a:buFont typeface="+mj-lt"/>
              <a:buAutoNum type="arabicPeriod"/>
            </a:pPr>
            <a:r>
              <a:rPr lang="en-US" dirty="0"/>
              <a:t>Assign the Policy to Users and Organizations</a:t>
            </a:r>
          </a:p>
          <a:p>
            <a:pPr marL="283464" lvl="0" indent="-342900" algn="l" rtl="0">
              <a:spcBef>
                <a:spcPts val="600"/>
              </a:spcBef>
              <a:spcAft>
                <a:spcPts val="0"/>
              </a:spcAft>
              <a:buFont typeface="+mj-lt"/>
              <a:buAutoNum type="arabicPeriod"/>
            </a:pPr>
            <a:r>
              <a:rPr lang="en-US" dirty="0"/>
              <a:t>Create a New User, Evie Calhoun</a:t>
            </a:r>
            <a:r>
              <a:rPr lang="en-US"/>
              <a:t>, with </a:t>
            </a:r>
            <a:r>
              <a:rPr lang="en-US" dirty="0"/>
              <a:t>a Password that fits the Policy</a:t>
            </a:r>
          </a:p>
          <a:p>
            <a:pPr marL="0" lvl="0" indent="0" algn="l" rtl="0">
              <a:spcBef>
                <a:spcPts val="600"/>
              </a:spcBef>
              <a:spcAft>
                <a:spcPts val="1600"/>
              </a:spcAft>
              <a:buNone/>
            </a:pPr>
            <a:endParaRPr dirty="0"/>
          </a:p>
        </p:txBody>
      </p:sp>
      <p:sp>
        <p:nvSpPr>
          <p:cNvPr id="112" name="Google Shape;112;p18"/>
          <p:cNvSpPr txBox="1">
            <a:spLocks noGrp="1"/>
          </p:cNvSpPr>
          <p:nvPr>
            <p:ph type="title"/>
          </p:nvPr>
        </p:nvSpPr>
        <p:spPr>
          <a:xfrm>
            <a:off x="1008185" y="864030"/>
            <a:ext cx="6318738" cy="572700"/>
          </a:xfrm>
          <a:prstGeom prst="rect">
            <a:avLst/>
          </a:prstGeom>
        </p:spPr>
        <p:txBody>
          <a:bodyPr spcFirstLastPara="1" wrap="square" lIns="0" tIns="91425" rIns="0" bIns="91425" anchor="t" anchorCtr="0">
            <a:noAutofit/>
          </a:bodyPr>
          <a:lstStyle/>
          <a:p>
            <a:pPr lvl="0"/>
            <a:r>
              <a:rPr lang="en-US" dirty="0">
                <a:solidFill>
                  <a:schemeClr val="tx1"/>
                </a:solidFill>
              </a:rPr>
              <a:t>Create a Password Policy Exercise Steps</a:t>
            </a:r>
            <a:endParaRPr dirty="0">
              <a:solidFill>
                <a:schemeClr val="tx1"/>
              </a:solidFill>
            </a:endParaRPr>
          </a:p>
        </p:txBody>
      </p:sp>
      <p:pic>
        <p:nvPicPr>
          <p:cNvPr id="3" name="Picture 2" descr="A close up of a sign&#10;&#10;Description automatically generated">
            <a:extLst>
              <a:ext uri="{FF2B5EF4-FFF2-40B4-BE49-F238E27FC236}">
                <a16:creationId xmlns:a16="http://schemas.microsoft.com/office/drawing/2014/main" id="{BED0F1AE-C7F9-4A98-9406-F740E499421D}"/>
              </a:ext>
            </a:extLst>
          </p:cNvPr>
          <p:cNvPicPr>
            <a:picLocks noChangeAspect="1"/>
          </p:cNvPicPr>
          <p:nvPr/>
        </p:nvPicPr>
        <p:blipFill>
          <a:blip r:embed="rId3"/>
          <a:stretch>
            <a:fillRect/>
          </a:stretch>
        </p:blipFill>
        <p:spPr>
          <a:xfrm>
            <a:off x="277674" y="864030"/>
            <a:ext cx="562708" cy="562708"/>
          </a:xfrm>
          <a:prstGeom prst="rect">
            <a:avLst/>
          </a:prstGeom>
        </p:spPr>
      </p:pic>
    </p:spTree>
    <p:extLst>
      <p:ext uri="{BB962C8B-B14F-4D97-AF65-F5344CB8AC3E}">
        <p14:creationId xmlns:p14="http://schemas.microsoft.com/office/powerpoint/2010/main" val="475858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5" name="Picture 4" descr="A close up of a sign&#10;&#10;Description automatically generated">
            <a:extLst>
              <a:ext uri="{FF2B5EF4-FFF2-40B4-BE49-F238E27FC236}">
                <a16:creationId xmlns:a16="http://schemas.microsoft.com/office/drawing/2014/main" id="{22B30F76-A8B1-AD4B-B068-4F9EDA699BB5}"/>
              </a:ext>
            </a:extLst>
          </p:cNvPr>
          <p:cNvPicPr>
            <a:picLocks noChangeAspect="1"/>
          </p:cNvPicPr>
          <p:nvPr/>
        </p:nvPicPr>
        <p:blipFill>
          <a:blip r:embed="rId3"/>
          <a:stretch>
            <a:fillRect/>
          </a:stretch>
        </p:blipFill>
        <p:spPr>
          <a:xfrm>
            <a:off x="277674" y="864030"/>
            <a:ext cx="562708" cy="562708"/>
          </a:xfrm>
          <a:prstGeom prst="rect">
            <a:avLst/>
          </a:prstGeom>
        </p:spPr>
      </p:pic>
      <p:sp>
        <p:nvSpPr>
          <p:cNvPr id="111" name="Google Shape;111;p18"/>
          <p:cNvSpPr txBox="1">
            <a:spLocks noGrp="1"/>
          </p:cNvSpPr>
          <p:nvPr>
            <p:ph type="body" idx="1"/>
          </p:nvPr>
        </p:nvSpPr>
        <p:spPr>
          <a:xfrm>
            <a:off x="550985" y="1652953"/>
            <a:ext cx="8042030" cy="2068709"/>
          </a:xfrm>
          <a:prstGeom prst="rect">
            <a:avLst/>
          </a:prstGeom>
        </p:spPr>
        <p:txBody>
          <a:bodyPr spcFirstLastPara="1" wrap="square" lIns="0" tIns="91425" rIns="0" bIns="91425" anchor="t" anchorCtr="0">
            <a:noAutofit/>
          </a:bodyPr>
          <a:lstStyle/>
          <a:p>
            <a:pPr marL="283464" lvl="0" indent="-283464">
              <a:spcBef>
                <a:spcPts val="600"/>
              </a:spcBef>
              <a:buFont typeface="+mj-lt"/>
              <a:buAutoNum type="arabicPeriod"/>
            </a:pPr>
            <a:r>
              <a:rPr lang="en-US" dirty="0"/>
              <a:t>Add another Password Policy for Mondego Customers. Set syntax requirements, a password expiration, and enable password history and account lockout. Assign an existing User to this policy instead of the Employee Policy.</a:t>
            </a:r>
            <a:endParaRPr dirty="0"/>
          </a:p>
        </p:txBody>
      </p:sp>
      <p:sp>
        <p:nvSpPr>
          <p:cNvPr id="112" name="Google Shape;112;p18"/>
          <p:cNvSpPr txBox="1">
            <a:spLocks noGrp="1"/>
          </p:cNvSpPr>
          <p:nvPr>
            <p:ph type="title"/>
          </p:nvPr>
        </p:nvSpPr>
        <p:spPr>
          <a:xfrm>
            <a:off x="1008185" y="864030"/>
            <a:ext cx="5938880" cy="572700"/>
          </a:xfrm>
          <a:prstGeom prst="rect">
            <a:avLst/>
          </a:prstGeom>
        </p:spPr>
        <p:txBody>
          <a:bodyPr spcFirstLastPara="1" wrap="square" lIns="0" tIns="91425" rIns="0" bIns="91425" anchor="t" anchorCtr="0">
            <a:noAutofit/>
          </a:bodyPr>
          <a:lstStyle/>
          <a:p>
            <a:pPr lvl="0"/>
            <a:r>
              <a:rPr lang="en-US" dirty="0">
                <a:solidFill>
                  <a:schemeClr val="tx1"/>
                </a:solidFill>
              </a:rPr>
              <a:t>Create a Password Policy Bonus Exercise</a:t>
            </a:r>
            <a:endParaRPr dirty="0">
              <a:solidFill>
                <a:schemeClr val="tx1"/>
              </a:solidFill>
            </a:endParaRPr>
          </a:p>
        </p:txBody>
      </p:sp>
    </p:spTree>
    <p:extLst>
      <p:ext uri="{BB962C8B-B14F-4D97-AF65-F5344CB8AC3E}">
        <p14:creationId xmlns:p14="http://schemas.microsoft.com/office/powerpoint/2010/main" val="3728824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5"/>
          <p:cNvSpPr txBox="1">
            <a:spLocks noGrp="1"/>
          </p:cNvSpPr>
          <p:nvPr>
            <p:ph type="subTitle" idx="1"/>
          </p:nvPr>
        </p:nvSpPr>
        <p:spPr>
          <a:xfrm>
            <a:off x="2244726" y="1925614"/>
            <a:ext cx="5985275" cy="2297672"/>
          </a:xfrm>
          <a:prstGeom prst="rect">
            <a:avLst/>
          </a:prstGeom>
        </p:spPr>
        <p:txBody>
          <a:bodyPr spcFirstLastPara="1" wrap="square" lIns="0" tIns="91425" rIns="0" bIns="91425" anchor="t" anchorCtr="0">
            <a:noAutofit/>
          </a:bodyPr>
          <a:lstStyle/>
          <a:p>
            <a:pPr marL="342900" lvl="0">
              <a:spcAft>
                <a:spcPts val="1600"/>
              </a:spcAft>
              <a:buFont typeface="Source Sans Pro" panose="020B0503030403020204" pitchFamily="34" charset="0"/>
              <a:buChar char="◉"/>
            </a:pPr>
            <a:r>
              <a:rPr lang="en-US" sz="1600" dirty="0"/>
              <a:t>Multi-Factor authentication, SSO, and other User authentication methods can be configured for Users to sign into Liferay DXP.</a:t>
            </a:r>
          </a:p>
          <a:p>
            <a:pPr marL="342900" lvl="0">
              <a:spcAft>
                <a:spcPts val="1600"/>
              </a:spcAft>
              <a:buFont typeface="Source Sans Pro" panose="020B0503030403020204" pitchFamily="34" charset="0"/>
              <a:buChar char="◉"/>
            </a:pPr>
            <a:r>
              <a:rPr lang="en-US" sz="1600" dirty="0"/>
              <a:t>To secure web service, Liferay DXP provides four security layers: IP permission, service access policy, authentication/verification, and User permission. </a:t>
            </a:r>
          </a:p>
          <a:p>
            <a:pPr marL="342900" lvl="0">
              <a:spcAft>
                <a:spcPts val="1600"/>
              </a:spcAft>
              <a:buFont typeface="Source Sans Pro" panose="020B0503030403020204" pitchFamily="34" charset="0"/>
              <a:buChar char="◉"/>
            </a:pPr>
            <a:r>
              <a:rPr lang="en-US" sz="1600" dirty="0">
                <a:solidFill>
                  <a:schemeClr val="tx1"/>
                </a:solidFill>
              </a:rPr>
              <a:t>Files, documents, and media can be secured by enabling an antivirus scanner.</a:t>
            </a:r>
          </a:p>
        </p:txBody>
      </p:sp>
      <p:sp>
        <p:nvSpPr>
          <p:cNvPr id="4" name="Google Shape;135;p21">
            <a:extLst>
              <a:ext uri="{FF2B5EF4-FFF2-40B4-BE49-F238E27FC236}">
                <a16:creationId xmlns:a16="http://schemas.microsoft.com/office/drawing/2014/main" id="{E9E989D9-4B1A-D849-A7E8-3DC6584E95C6}"/>
              </a:ext>
            </a:extLst>
          </p:cNvPr>
          <p:cNvSpPr txBox="1">
            <a:spLocks/>
          </p:cNvSpPr>
          <p:nvPr/>
        </p:nvSpPr>
        <p:spPr>
          <a:xfrm>
            <a:off x="2244175" y="1199488"/>
            <a:ext cx="5985300" cy="5292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Source Sans Pro"/>
              <a:buNone/>
              <a:defRPr sz="2400" b="1" i="0" u="none" strike="noStrike" cap="none">
                <a:solidFill>
                  <a:schemeClr val="dk1"/>
                </a:solidFill>
                <a:latin typeface="Source Sans Pro"/>
                <a:ea typeface="Source Sans Pro"/>
                <a:cs typeface="Source Sans Pro"/>
                <a:sym typeface="Source Sans Pro"/>
              </a:defRPr>
            </a:lvl1pPr>
            <a:lvl2pPr marR="0" lvl="1"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2pPr>
            <a:lvl3pPr marR="0" lvl="2"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3pPr>
            <a:lvl4pPr marR="0" lvl="3"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4pPr>
            <a:lvl5pPr marR="0" lvl="4"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5pPr>
            <a:lvl6pPr marR="0" lvl="5"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6pPr>
            <a:lvl7pPr marR="0" lvl="6"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7pPr>
            <a:lvl8pPr marR="0" lvl="7"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8pPr>
            <a:lvl9pPr marR="0" lvl="8"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9pPr>
          </a:lstStyle>
          <a:p>
            <a:pPr defTabSz="914378">
              <a:buClr>
                <a:srgbClr val="09101D"/>
              </a:buClr>
            </a:pPr>
            <a:r>
              <a:rPr lang="en-US" dirty="0">
                <a:solidFill>
                  <a:srgbClr val="09101D"/>
                </a:solidFill>
              </a:rPr>
              <a:t>Key Module Takeaways</a:t>
            </a:r>
          </a:p>
        </p:txBody>
      </p:sp>
    </p:spTree>
    <p:extLst>
      <p:ext uri="{BB962C8B-B14F-4D97-AF65-F5344CB8AC3E}">
        <p14:creationId xmlns:p14="http://schemas.microsoft.com/office/powerpoint/2010/main" val="1407755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1507325" y="2285400"/>
            <a:ext cx="62652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a:t>Exercise: Enable CAPTCHA</a:t>
            </a:r>
            <a:endParaRPr dirty="0"/>
          </a:p>
        </p:txBody>
      </p:sp>
    </p:spTree>
    <p:extLst>
      <p:ext uri="{BB962C8B-B14F-4D97-AF65-F5344CB8AC3E}">
        <p14:creationId xmlns:p14="http://schemas.microsoft.com/office/powerpoint/2010/main" val="35884606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6139804"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Enable CAPTCHA Exercise Objectives</a:t>
            </a:r>
            <a:endParaRPr dirty="0">
              <a:solidFill>
                <a:schemeClr val="tx1"/>
              </a:solidFill>
            </a:endParaRPr>
          </a:p>
        </p:txBody>
      </p:sp>
      <p:sp>
        <p:nvSpPr>
          <p:cNvPr id="136" name="Google Shape;136;p21"/>
          <p:cNvSpPr txBox="1">
            <a:spLocks noGrp="1"/>
          </p:cNvSpPr>
          <p:nvPr>
            <p:ph type="subTitle" idx="1"/>
          </p:nvPr>
        </p:nvSpPr>
        <p:spPr>
          <a:xfrm>
            <a:off x="2244175" y="1854201"/>
            <a:ext cx="5528100" cy="3091089"/>
          </a:xfrm>
          <a:prstGeom prst="rect">
            <a:avLst/>
          </a:prstGeom>
        </p:spPr>
        <p:txBody>
          <a:bodyPr spcFirstLastPara="1" wrap="square" lIns="0" tIns="91425" rIns="0" bIns="91425" anchor="t" anchorCtr="0">
            <a:noAutofit/>
          </a:bodyPr>
          <a:lstStyle/>
          <a:p>
            <a:pPr marL="285750" lvl="0" indent="-285750">
              <a:spcBef>
                <a:spcPts val="600"/>
              </a:spcBef>
              <a:buSzPct val="150000"/>
              <a:buFont typeface="Arial" panose="020B0604020202020204" pitchFamily="34" charset="0"/>
              <a:buChar char="•"/>
            </a:pPr>
            <a:r>
              <a:rPr lang="en-US" sz="1600" dirty="0"/>
              <a:t>Enable CAPTCHA for Message Boards</a:t>
            </a:r>
          </a:p>
          <a:p>
            <a:pPr marL="285750" lvl="0" indent="-285750">
              <a:spcBef>
                <a:spcPts val="600"/>
              </a:spcBef>
              <a:buSzPct val="150000"/>
              <a:buFont typeface="Arial" panose="020B0604020202020204" pitchFamily="34" charset="0"/>
              <a:buChar char="•"/>
            </a:pPr>
            <a:r>
              <a:rPr lang="en-US" sz="1600" dirty="0"/>
              <a:t>Enable CAPTCHA for Forms</a:t>
            </a:r>
          </a:p>
        </p:txBody>
      </p:sp>
    </p:spTree>
    <p:extLst>
      <p:ext uri="{BB962C8B-B14F-4D97-AF65-F5344CB8AC3E}">
        <p14:creationId xmlns:p14="http://schemas.microsoft.com/office/powerpoint/2010/main" val="40802874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550985" y="1652954"/>
            <a:ext cx="8042030" cy="2068709"/>
          </a:xfrm>
          <a:prstGeom prst="rect">
            <a:avLst/>
          </a:prstGeom>
        </p:spPr>
        <p:txBody>
          <a:bodyPr spcFirstLastPara="1" wrap="square" lIns="0" tIns="91425" rIns="0" bIns="91425" anchor="t" anchorCtr="0">
            <a:noAutofit/>
          </a:bodyPr>
          <a:lstStyle/>
          <a:p>
            <a:pPr marL="283464" lvl="0" indent="-342900" algn="l" rtl="0">
              <a:spcBef>
                <a:spcPts val="600"/>
              </a:spcBef>
              <a:spcAft>
                <a:spcPts val="0"/>
              </a:spcAft>
              <a:buFont typeface="+mj-lt"/>
              <a:buAutoNum type="arabicPeriod"/>
            </a:pPr>
            <a:r>
              <a:rPr lang="en-US" dirty="0"/>
              <a:t>Enable CAPTCHA for Message Boards</a:t>
            </a:r>
          </a:p>
          <a:p>
            <a:pPr marL="283464" lvl="0" indent="-342900" algn="l" rtl="0">
              <a:spcBef>
                <a:spcPts val="600"/>
              </a:spcBef>
              <a:spcAft>
                <a:spcPts val="0"/>
              </a:spcAft>
              <a:buFont typeface="+mj-lt"/>
              <a:buAutoNum type="arabicPeriod"/>
            </a:pPr>
            <a:r>
              <a:rPr lang="en-US" dirty="0"/>
              <a:t>Add a New Message Board Category to the Mondego Publications Site</a:t>
            </a:r>
          </a:p>
          <a:p>
            <a:pPr marL="283464" lvl="0" indent="-342900" algn="l" rtl="0">
              <a:spcBef>
                <a:spcPts val="600"/>
              </a:spcBef>
              <a:spcAft>
                <a:spcPts val="0"/>
              </a:spcAft>
              <a:buFont typeface="+mj-lt"/>
              <a:buAutoNum type="arabicPeriod"/>
            </a:pPr>
            <a:r>
              <a:rPr lang="en-US" dirty="0"/>
              <a:t>Add a New Message Board Thread to the Category</a:t>
            </a:r>
          </a:p>
          <a:p>
            <a:pPr marL="283464" lvl="0" indent="-342900" algn="l" rtl="0">
              <a:spcBef>
                <a:spcPts val="600"/>
              </a:spcBef>
              <a:spcAft>
                <a:spcPts val="0"/>
              </a:spcAft>
              <a:buFont typeface="+mj-lt"/>
              <a:buAutoNum type="arabicPeriod"/>
            </a:pPr>
            <a:r>
              <a:rPr lang="en-US" dirty="0"/>
              <a:t>Add a CAPTCHA to a Form</a:t>
            </a:r>
          </a:p>
          <a:p>
            <a:pPr marL="0" lvl="0" indent="0" algn="l" rtl="0">
              <a:spcBef>
                <a:spcPts val="600"/>
              </a:spcBef>
              <a:spcAft>
                <a:spcPts val="1600"/>
              </a:spcAft>
              <a:buNone/>
            </a:pPr>
            <a:endParaRPr dirty="0"/>
          </a:p>
        </p:txBody>
      </p:sp>
      <p:sp>
        <p:nvSpPr>
          <p:cNvPr id="112" name="Google Shape;112;p18"/>
          <p:cNvSpPr txBox="1">
            <a:spLocks noGrp="1"/>
          </p:cNvSpPr>
          <p:nvPr>
            <p:ph type="title"/>
          </p:nvPr>
        </p:nvSpPr>
        <p:spPr>
          <a:xfrm>
            <a:off x="1008185" y="864030"/>
            <a:ext cx="6318738" cy="572700"/>
          </a:xfrm>
          <a:prstGeom prst="rect">
            <a:avLst/>
          </a:prstGeom>
        </p:spPr>
        <p:txBody>
          <a:bodyPr spcFirstLastPara="1" wrap="square" lIns="0" tIns="91425" rIns="0" bIns="91425" anchor="t" anchorCtr="0">
            <a:noAutofit/>
          </a:bodyPr>
          <a:lstStyle/>
          <a:p>
            <a:pPr lvl="0"/>
            <a:r>
              <a:rPr lang="en-US" dirty="0">
                <a:solidFill>
                  <a:schemeClr val="tx1"/>
                </a:solidFill>
              </a:rPr>
              <a:t>Enable CAPTCHA Exercise Steps</a:t>
            </a:r>
            <a:endParaRPr dirty="0">
              <a:solidFill>
                <a:schemeClr val="tx1"/>
              </a:solidFill>
            </a:endParaRPr>
          </a:p>
        </p:txBody>
      </p:sp>
      <p:pic>
        <p:nvPicPr>
          <p:cNvPr id="3" name="Picture 2" descr="A close up of a sign&#10;&#10;Description automatically generated">
            <a:extLst>
              <a:ext uri="{FF2B5EF4-FFF2-40B4-BE49-F238E27FC236}">
                <a16:creationId xmlns:a16="http://schemas.microsoft.com/office/drawing/2014/main" id="{BED0F1AE-C7F9-4A98-9406-F740E499421D}"/>
              </a:ext>
            </a:extLst>
          </p:cNvPr>
          <p:cNvPicPr>
            <a:picLocks noChangeAspect="1"/>
          </p:cNvPicPr>
          <p:nvPr/>
        </p:nvPicPr>
        <p:blipFill>
          <a:blip r:embed="rId3"/>
          <a:stretch>
            <a:fillRect/>
          </a:stretch>
        </p:blipFill>
        <p:spPr>
          <a:xfrm>
            <a:off x="277674" y="864030"/>
            <a:ext cx="562708" cy="562708"/>
          </a:xfrm>
          <a:prstGeom prst="rect">
            <a:avLst/>
          </a:prstGeom>
        </p:spPr>
      </p:pic>
    </p:spTree>
    <p:extLst>
      <p:ext uri="{BB962C8B-B14F-4D97-AF65-F5344CB8AC3E}">
        <p14:creationId xmlns:p14="http://schemas.microsoft.com/office/powerpoint/2010/main" val="3154550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5" name="Picture 4" descr="A close up of a sign&#10;&#10;Description automatically generated">
            <a:extLst>
              <a:ext uri="{FF2B5EF4-FFF2-40B4-BE49-F238E27FC236}">
                <a16:creationId xmlns:a16="http://schemas.microsoft.com/office/drawing/2014/main" id="{22B30F76-A8B1-AD4B-B068-4F9EDA699BB5}"/>
              </a:ext>
            </a:extLst>
          </p:cNvPr>
          <p:cNvPicPr>
            <a:picLocks noChangeAspect="1"/>
          </p:cNvPicPr>
          <p:nvPr/>
        </p:nvPicPr>
        <p:blipFill>
          <a:blip r:embed="rId3"/>
          <a:stretch>
            <a:fillRect/>
          </a:stretch>
        </p:blipFill>
        <p:spPr>
          <a:xfrm>
            <a:off x="277674" y="864030"/>
            <a:ext cx="562708" cy="562708"/>
          </a:xfrm>
          <a:prstGeom prst="rect">
            <a:avLst/>
          </a:prstGeom>
        </p:spPr>
      </p:pic>
      <p:sp>
        <p:nvSpPr>
          <p:cNvPr id="111" name="Google Shape;111;p18"/>
          <p:cNvSpPr txBox="1">
            <a:spLocks noGrp="1"/>
          </p:cNvSpPr>
          <p:nvPr>
            <p:ph type="body" idx="1"/>
          </p:nvPr>
        </p:nvSpPr>
        <p:spPr>
          <a:xfrm>
            <a:off x="550985" y="1652953"/>
            <a:ext cx="8042030" cy="2068709"/>
          </a:xfrm>
          <a:prstGeom prst="rect">
            <a:avLst/>
          </a:prstGeom>
        </p:spPr>
        <p:txBody>
          <a:bodyPr spcFirstLastPara="1" wrap="square" lIns="0" tIns="91425" rIns="0" bIns="91425" anchor="t" anchorCtr="0">
            <a:noAutofit/>
          </a:bodyPr>
          <a:lstStyle/>
          <a:p>
            <a:pPr marL="283464" lvl="0" indent="-283464">
              <a:spcBef>
                <a:spcPts val="600"/>
              </a:spcBef>
              <a:buFont typeface="+mj-lt"/>
              <a:buAutoNum type="arabicPeriod"/>
            </a:pPr>
            <a:r>
              <a:rPr lang="en-US" dirty="0"/>
              <a:t>Go back to the CAPTCHA Security Settings in the Control Panel. Increase the number of Maximum Challenges. Return to the Message Board and add Categories and Threads to see the changes. </a:t>
            </a:r>
          </a:p>
        </p:txBody>
      </p:sp>
      <p:sp>
        <p:nvSpPr>
          <p:cNvPr id="112" name="Google Shape;112;p18"/>
          <p:cNvSpPr txBox="1">
            <a:spLocks noGrp="1"/>
          </p:cNvSpPr>
          <p:nvPr>
            <p:ph type="title"/>
          </p:nvPr>
        </p:nvSpPr>
        <p:spPr>
          <a:xfrm>
            <a:off x="1008185" y="864030"/>
            <a:ext cx="5938880" cy="572700"/>
          </a:xfrm>
          <a:prstGeom prst="rect">
            <a:avLst/>
          </a:prstGeom>
        </p:spPr>
        <p:txBody>
          <a:bodyPr spcFirstLastPara="1" wrap="square" lIns="0" tIns="91425" rIns="0" bIns="91425" anchor="t" anchorCtr="0">
            <a:noAutofit/>
          </a:bodyPr>
          <a:lstStyle/>
          <a:p>
            <a:pPr lvl="0"/>
            <a:r>
              <a:rPr lang="en-US" dirty="0">
                <a:solidFill>
                  <a:schemeClr val="tx1"/>
                </a:solidFill>
              </a:rPr>
              <a:t>Enable CAPTCHA Bonus Exercise</a:t>
            </a:r>
            <a:endParaRPr dirty="0">
              <a:solidFill>
                <a:schemeClr val="tx1"/>
              </a:solidFill>
            </a:endParaRPr>
          </a:p>
        </p:txBody>
      </p:sp>
    </p:spTree>
    <p:extLst>
      <p:ext uri="{BB962C8B-B14F-4D97-AF65-F5344CB8AC3E}">
        <p14:creationId xmlns:p14="http://schemas.microsoft.com/office/powerpoint/2010/main" val="42368992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7;p14">
            <a:extLst>
              <a:ext uri="{FF2B5EF4-FFF2-40B4-BE49-F238E27FC236}">
                <a16:creationId xmlns:a16="http://schemas.microsoft.com/office/drawing/2014/main" id="{B38220D1-7BF4-4CC1-A82F-5B522E62FE99}"/>
              </a:ext>
            </a:extLst>
          </p:cNvPr>
          <p:cNvSpPr txBox="1">
            <a:spLocks/>
          </p:cNvSpPr>
          <p:nvPr/>
        </p:nvSpPr>
        <p:spPr>
          <a:xfrm>
            <a:off x="1339050" y="2062444"/>
            <a:ext cx="6928650" cy="784500"/>
          </a:xfrm>
          <a:prstGeom prst="rect">
            <a:avLst/>
          </a:prstGeom>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5200" b="1" dirty="0">
                <a:latin typeface="Source Sans Pro" panose="020B0503030403020204" pitchFamily="34" charset="0"/>
                <a:ea typeface="Source Sans Pro" panose="020B0503030403020204" pitchFamily="34" charset="0"/>
              </a:rPr>
              <a:t>Securing Web Services </a:t>
            </a:r>
          </a:p>
        </p:txBody>
      </p:sp>
      <p:grpSp>
        <p:nvGrpSpPr>
          <p:cNvPr id="3" name="Google Shape;275;p23">
            <a:extLst>
              <a:ext uri="{FF2B5EF4-FFF2-40B4-BE49-F238E27FC236}">
                <a16:creationId xmlns:a16="http://schemas.microsoft.com/office/drawing/2014/main" id="{AFD47661-1F62-4C70-B083-E13F9F942F1B}"/>
              </a:ext>
            </a:extLst>
          </p:cNvPr>
          <p:cNvGrpSpPr/>
          <p:nvPr/>
        </p:nvGrpSpPr>
        <p:grpSpPr>
          <a:xfrm>
            <a:off x="919156" y="1846970"/>
            <a:ext cx="445337" cy="425232"/>
            <a:chOff x="1893225" y="1043450"/>
            <a:chExt cx="4277300" cy="4084200"/>
          </a:xfrm>
        </p:grpSpPr>
        <p:sp>
          <p:nvSpPr>
            <p:cNvPr id="4" name="Google Shape;276;p23">
              <a:extLst>
                <a:ext uri="{FF2B5EF4-FFF2-40B4-BE49-F238E27FC236}">
                  <a16:creationId xmlns:a16="http://schemas.microsoft.com/office/drawing/2014/main" id="{BF498A3D-B7DD-4E56-A2A5-4100B1C2904D}"/>
                </a:ext>
              </a:extLst>
            </p:cNvPr>
            <p:cNvSpPr/>
            <p:nvPr/>
          </p:nvSpPr>
          <p:spPr>
            <a:xfrm>
              <a:off x="2497225" y="1043450"/>
              <a:ext cx="3673300" cy="4084200"/>
            </a:xfrm>
            <a:custGeom>
              <a:avLst/>
              <a:gdLst/>
              <a:ahLst/>
              <a:cxnLst/>
              <a:rect l="l" t="t" r="r" b="b"/>
              <a:pathLst>
                <a:path w="146932" h="163368" extrusionOk="0">
                  <a:moveTo>
                    <a:pt x="19230" y="22023"/>
                  </a:moveTo>
                  <a:cubicBezTo>
                    <a:pt x="35007" y="0"/>
                    <a:pt x="78725" y="2959"/>
                    <a:pt x="102392" y="24324"/>
                  </a:cubicBezTo>
                  <a:cubicBezTo>
                    <a:pt x="146932" y="64427"/>
                    <a:pt x="89080" y="163367"/>
                    <a:pt x="35007" y="123758"/>
                  </a:cubicBezTo>
                  <a:cubicBezTo>
                    <a:pt x="33528" y="122936"/>
                    <a:pt x="32213" y="121950"/>
                    <a:pt x="30899" y="120800"/>
                  </a:cubicBezTo>
                  <a:cubicBezTo>
                    <a:pt x="13806" y="106008"/>
                    <a:pt x="0" y="84971"/>
                    <a:pt x="14628" y="31556"/>
                  </a:cubicBezTo>
                  <a:cubicBezTo>
                    <a:pt x="15614" y="27940"/>
                    <a:pt x="17257" y="24817"/>
                    <a:pt x="19230" y="22023"/>
                  </a:cubicBezTo>
                  <a:close/>
                </a:path>
              </a:pathLst>
            </a:custGeom>
            <a:solidFill>
              <a:srgbClr val="1AA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77;p23">
              <a:extLst>
                <a:ext uri="{FF2B5EF4-FFF2-40B4-BE49-F238E27FC236}">
                  <a16:creationId xmlns:a16="http://schemas.microsoft.com/office/drawing/2014/main" id="{5E8CBB7B-9A6E-41EA-BA40-311A686B1279}"/>
                </a:ext>
              </a:extLst>
            </p:cNvPr>
            <p:cNvSpPr/>
            <p:nvPr/>
          </p:nvSpPr>
          <p:spPr>
            <a:xfrm>
              <a:off x="1893225" y="1129725"/>
              <a:ext cx="3648650" cy="3085750"/>
            </a:xfrm>
            <a:custGeom>
              <a:avLst/>
              <a:gdLst/>
              <a:ahLst/>
              <a:cxnLst/>
              <a:rect l="l" t="t" r="r" b="b"/>
              <a:pathLst>
                <a:path w="145946" h="123430" extrusionOk="0">
                  <a:moveTo>
                    <a:pt x="43390" y="18572"/>
                  </a:moveTo>
                  <a:cubicBezTo>
                    <a:pt x="88915" y="1"/>
                    <a:pt x="145946" y="44705"/>
                    <a:pt x="101570" y="94504"/>
                  </a:cubicBezTo>
                  <a:cubicBezTo>
                    <a:pt x="91216" y="106008"/>
                    <a:pt x="75110" y="116198"/>
                    <a:pt x="59167" y="120307"/>
                  </a:cubicBezTo>
                  <a:cubicBezTo>
                    <a:pt x="47498" y="123430"/>
                    <a:pt x="35994" y="123265"/>
                    <a:pt x="26954" y="118006"/>
                  </a:cubicBezTo>
                  <a:cubicBezTo>
                    <a:pt x="5260" y="106008"/>
                    <a:pt x="0" y="62948"/>
                    <a:pt x="16600" y="39938"/>
                  </a:cubicBezTo>
                  <a:cubicBezTo>
                    <a:pt x="24325" y="29584"/>
                    <a:pt x="33528" y="22517"/>
                    <a:pt x="43390" y="18572"/>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8;p23">
              <a:extLst>
                <a:ext uri="{FF2B5EF4-FFF2-40B4-BE49-F238E27FC236}">
                  <a16:creationId xmlns:a16="http://schemas.microsoft.com/office/drawing/2014/main" id="{B847F13C-823A-4DF6-A8CC-F7E9F2FBE8FF}"/>
                </a:ext>
              </a:extLst>
            </p:cNvPr>
            <p:cNvSpPr/>
            <p:nvPr/>
          </p:nvSpPr>
          <p:spPr>
            <a:xfrm>
              <a:off x="2497225" y="1486675"/>
              <a:ext cx="2869075" cy="2650725"/>
            </a:xfrm>
            <a:custGeom>
              <a:avLst/>
              <a:gdLst/>
              <a:ahLst/>
              <a:cxnLst/>
              <a:rect l="l" t="t" r="r" b="b"/>
              <a:pathLst>
                <a:path w="114763" h="106029" extrusionOk="0">
                  <a:moveTo>
                    <a:pt x="41262" y="1"/>
                  </a:moveTo>
                  <a:cubicBezTo>
                    <a:pt x="33928" y="1"/>
                    <a:pt x="26435" y="1355"/>
                    <a:pt x="19230" y="4294"/>
                  </a:cubicBezTo>
                  <a:cubicBezTo>
                    <a:pt x="17257" y="7088"/>
                    <a:pt x="15614" y="10211"/>
                    <a:pt x="14628" y="13827"/>
                  </a:cubicBezTo>
                  <a:cubicBezTo>
                    <a:pt x="0" y="67242"/>
                    <a:pt x="13806" y="88279"/>
                    <a:pt x="30899" y="103071"/>
                  </a:cubicBezTo>
                  <a:cubicBezTo>
                    <a:pt x="32213" y="104221"/>
                    <a:pt x="33528" y="105207"/>
                    <a:pt x="35007" y="106029"/>
                  </a:cubicBezTo>
                  <a:cubicBezTo>
                    <a:pt x="50950" y="101920"/>
                    <a:pt x="67056" y="91730"/>
                    <a:pt x="77410" y="80226"/>
                  </a:cubicBezTo>
                  <a:cubicBezTo>
                    <a:pt x="114763" y="38308"/>
                    <a:pt x="80268" y="1"/>
                    <a:pt x="41262" y="1"/>
                  </a:cubicBezTo>
                  <a:close/>
                </a:path>
              </a:pathLst>
            </a:custGeom>
            <a:solidFill>
              <a:srgbClr val="134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316578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Securing Web Services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Liferay DXP provides four security layers for web services:</a:t>
            </a:r>
          </a:p>
          <a:p>
            <a:pPr lvl="1" fontAlgn="base">
              <a:lnSpc>
                <a:spcPct val="114000"/>
              </a:lnSpc>
              <a:spcBef>
                <a:spcPts val="600"/>
              </a:spcBef>
            </a:pPr>
            <a:r>
              <a:rPr lang="en-US" sz="1600" b="1" dirty="0"/>
              <a:t>IP Permission Layer</a:t>
            </a:r>
            <a:r>
              <a:rPr lang="en-US" sz="1600" dirty="0"/>
              <a:t>:  any web service invocation coming from a non-approved IP address automatically fails </a:t>
            </a:r>
            <a:endParaRPr lang="en-US" sz="1600" b="1" dirty="0"/>
          </a:p>
          <a:p>
            <a:pPr lvl="1" fontAlgn="base">
              <a:lnSpc>
                <a:spcPct val="114000"/>
              </a:lnSpc>
              <a:spcBef>
                <a:spcPts val="600"/>
              </a:spcBef>
            </a:pPr>
            <a:r>
              <a:rPr lang="en-US" sz="1600" b="1" dirty="0"/>
              <a:t>Service Access Policy Layer</a:t>
            </a:r>
            <a:r>
              <a:rPr lang="en-US" sz="1600" dirty="0"/>
              <a:t>: methods corresponding to a web service invocation request must be approved by service access policies</a:t>
            </a:r>
            <a:endParaRPr lang="en-US" sz="1600" b="1" dirty="0"/>
          </a:p>
          <a:p>
            <a:pPr lvl="1" fontAlgn="base">
              <a:lnSpc>
                <a:spcPct val="114000"/>
              </a:lnSpc>
              <a:spcBef>
                <a:spcPts val="600"/>
              </a:spcBef>
            </a:pPr>
            <a:r>
              <a:rPr lang="en-US" sz="1600" b="1" dirty="0"/>
              <a:t>Authentication//Verification Layer </a:t>
            </a:r>
            <a:r>
              <a:rPr lang="en-US" sz="1600" dirty="0"/>
              <a:t>(browser only): web service invocation requests coming from a browser must include authentication tokens</a:t>
            </a:r>
            <a:endParaRPr lang="en-US" sz="1600" b="1" dirty="0"/>
          </a:p>
          <a:p>
            <a:pPr lvl="1" fontAlgn="base">
              <a:lnSpc>
                <a:spcPct val="114000"/>
              </a:lnSpc>
              <a:spcBef>
                <a:spcPts val="600"/>
              </a:spcBef>
            </a:pPr>
            <a:r>
              <a:rPr lang="en-US" sz="1600" b="1" dirty="0"/>
              <a:t>User Permission Layer</a:t>
            </a:r>
            <a:r>
              <a:rPr lang="en-US" sz="1600" dirty="0"/>
              <a:t>: the User invoking a web service must have appropriate permissions</a:t>
            </a:r>
            <a:endParaRPr lang="en-US" sz="1600" b="1" dirty="0"/>
          </a:p>
          <a:p>
            <a:pPr marL="283464" indent="-285750">
              <a:spcBef>
                <a:spcPts val="600"/>
              </a:spcBef>
              <a:buSzPct val="150000"/>
              <a:buFont typeface="Arial" panose="020B0604020202020204" pitchFamily="34" charset="0"/>
              <a:buChar char="•"/>
            </a:pPr>
            <a:endParaRPr lang="en-US" dirty="0"/>
          </a:p>
        </p:txBody>
      </p:sp>
    </p:spTree>
    <p:extLst>
      <p:ext uri="{BB962C8B-B14F-4D97-AF65-F5344CB8AC3E}">
        <p14:creationId xmlns:p14="http://schemas.microsoft.com/office/powerpoint/2010/main" val="34601628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Authorization</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Liferay DXP provides several adjustable authorization layers:</a:t>
            </a:r>
          </a:p>
          <a:p>
            <a:pPr lvl="1" fontAlgn="base">
              <a:lnSpc>
                <a:spcPct val="114000"/>
              </a:lnSpc>
              <a:spcBef>
                <a:spcPts val="500"/>
              </a:spcBef>
            </a:pPr>
            <a:r>
              <a:rPr lang="en-US" sz="1600" dirty="0"/>
              <a:t>Remote IP and HTTPS transport check </a:t>
            </a:r>
          </a:p>
          <a:p>
            <a:pPr lvl="1" fontAlgn="base">
              <a:lnSpc>
                <a:spcPct val="114000"/>
              </a:lnSpc>
              <a:spcBef>
                <a:spcPts val="500"/>
              </a:spcBef>
            </a:pPr>
            <a:r>
              <a:rPr lang="en-US" sz="1600" dirty="0"/>
              <a:t>Extensible Access Control Policies layer</a:t>
            </a:r>
          </a:p>
          <a:p>
            <a:pPr lvl="1" fontAlgn="base">
              <a:lnSpc>
                <a:spcPct val="114000"/>
              </a:lnSpc>
              <a:spcBef>
                <a:spcPts val="500"/>
              </a:spcBef>
            </a:pPr>
            <a:r>
              <a:rPr lang="en-US" sz="1600" dirty="0"/>
              <a:t>Extensible Role-based Permission Framework</a:t>
            </a:r>
          </a:p>
          <a:p>
            <a:pPr lvl="1" fontAlgn="base">
              <a:lnSpc>
                <a:spcPct val="114000"/>
              </a:lnSpc>
              <a:spcBef>
                <a:spcPts val="500"/>
              </a:spcBef>
            </a:pPr>
            <a:r>
              <a:rPr lang="en-US" sz="1600" dirty="0"/>
              <a:t>Portlet container security checks</a:t>
            </a:r>
          </a:p>
          <a:p>
            <a:pPr lvl="1" fontAlgn="base">
              <a:lnSpc>
                <a:spcPct val="114000"/>
              </a:lnSpc>
              <a:spcBef>
                <a:spcPts val="500"/>
              </a:spcBef>
            </a:pPr>
            <a:r>
              <a:rPr lang="en-US" sz="1600" dirty="0"/>
              <a:t>Remote IP check</a:t>
            </a:r>
          </a:p>
          <a:p>
            <a:pPr lvl="1" fontAlgn="base">
              <a:lnSpc>
                <a:spcPct val="114000"/>
              </a:lnSpc>
              <a:spcBef>
                <a:spcPts val="500"/>
              </a:spcBef>
            </a:pPr>
            <a:r>
              <a:rPr lang="en-US" sz="1600" dirty="0"/>
              <a:t>Service Access Policies</a:t>
            </a:r>
          </a:p>
          <a:p>
            <a:pPr lvl="1" fontAlgn="base">
              <a:lnSpc>
                <a:spcPct val="114000"/>
              </a:lnSpc>
              <a:spcBef>
                <a:spcPts val="500"/>
              </a:spcBef>
            </a:pPr>
            <a:r>
              <a:rPr lang="en-US" sz="1600" dirty="0"/>
              <a:t>Authentication Verifiers </a:t>
            </a:r>
          </a:p>
          <a:p>
            <a:pPr lvl="1" fontAlgn="base">
              <a:lnSpc>
                <a:spcPct val="114000"/>
              </a:lnSpc>
              <a:spcBef>
                <a:spcPts val="500"/>
              </a:spcBef>
            </a:pPr>
            <a:r>
              <a:rPr lang="en-US" sz="1600" dirty="0"/>
              <a:t>Cross-Origin Resource Sharing</a:t>
            </a:r>
          </a:p>
        </p:txBody>
      </p:sp>
    </p:spTree>
    <p:extLst>
      <p:ext uri="{BB962C8B-B14F-4D97-AF65-F5344CB8AC3E}">
        <p14:creationId xmlns:p14="http://schemas.microsoft.com/office/powerpoint/2010/main" val="36470423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563550" cy="2293188"/>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Liferay DXP uses the Role-Based Permissions Framework to manage User access to assets</a:t>
            </a:r>
          </a:p>
          <a:p>
            <a:pPr marL="283464" indent="-285750">
              <a:spcBef>
                <a:spcPts val="600"/>
              </a:spcBef>
              <a:buSzPct val="150000"/>
              <a:buFont typeface="Arial" panose="020B0604020202020204" pitchFamily="34" charset="0"/>
              <a:buChar char="•"/>
            </a:pPr>
            <a:r>
              <a:rPr lang="en-US" dirty="0"/>
              <a:t>Roles are created with the principle of least permissions in mind</a:t>
            </a:r>
          </a:p>
          <a:p>
            <a:pPr lvl="1" fontAlgn="base">
              <a:lnSpc>
                <a:spcPct val="114000"/>
              </a:lnSpc>
              <a:spcBef>
                <a:spcPts val="600"/>
              </a:spcBef>
            </a:pPr>
            <a:r>
              <a:rPr lang="en-US" sz="1600" dirty="0"/>
              <a:t>To reduce unnecessary or unauthorized access, Users are granted Roles with only the fewest required permissions</a:t>
            </a:r>
          </a:p>
          <a:p>
            <a:pPr lvl="1" fontAlgn="base">
              <a:lnSpc>
                <a:spcPct val="114000"/>
              </a:lnSpc>
              <a:spcBef>
                <a:spcPts val="600"/>
              </a:spcBef>
            </a:pPr>
            <a:r>
              <a:rPr lang="en-US" sz="1600" dirty="0"/>
              <a:t>By default, new Users are given the “User” Role and must be assigned other Roles by the Administrator</a:t>
            </a:r>
          </a:p>
        </p:txBody>
      </p:sp>
      <p:sp>
        <p:nvSpPr>
          <p:cNvPr id="112" name="Google Shape;112;p18"/>
          <p:cNvSpPr txBox="1">
            <a:spLocks noGrp="1"/>
          </p:cNvSpPr>
          <p:nvPr>
            <p:ph type="title"/>
          </p:nvPr>
        </p:nvSpPr>
        <p:spPr>
          <a:xfrm>
            <a:off x="433754" y="758523"/>
            <a:ext cx="4733669" cy="572700"/>
          </a:xfrm>
          <a:prstGeom prst="rect">
            <a:avLst/>
          </a:prstGeom>
        </p:spPr>
        <p:txBody>
          <a:bodyPr spcFirstLastPara="1" wrap="square" lIns="0" tIns="91425" rIns="0" bIns="91425" anchor="t" anchorCtr="0">
            <a:noAutofit/>
          </a:bodyPr>
          <a:lstStyle/>
          <a:p>
            <a:pPr lvl="0"/>
            <a:r>
              <a:rPr lang="en-US" dirty="0"/>
              <a:t>Role-Based Permission Framework</a:t>
            </a:r>
            <a:endParaRPr dirty="0"/>
          </a:p>
        </p:txBody>
      </p:sp>
      <p:pic>
        <p:nvPicPr>
          <p:cNvPr id="115" name="Google Shape;115;p18"/>
          <p:cNvPicPr preferRelativeResize="0">
            <a:picLocks noChangeAspect="1"/>
          </p:cNvPicPr>
          <p:nvPr/>
        </p:nvPicPr>
        <p:blipFill rotWithShape="1">
          <a:blip r:embed="rId3"/>
          <a:srcRect t="-127" b="17"/>
          <a:stretch/>
        </p:blipFill>
        <p:spPr>
          <a:xfrm>
            <a:off x="5231219" y="1276350"/>
            <a:ext cx="3036481" cy="3244437"/>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32148281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0" y="1376595"/>
            <a:ext cx="5027413" cy="2281005"/>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Service Access Policies define what services or service methods can be invoked remotely</a:t>
            </a:r>
            <a:endParaRPr lang="en-US" sz="1600" dirty="0"/>
          </a:p>
          <a:p>
            <a:pPr lvl="1" fontAlgn="base">
              <a:lnSpc>
                <a:spcPct val="114000"/>
              </a:lnSpc>
              <a:spcBef>
                <a:spcPts val="600"/>
              </a:spcBef>
            </a:pPr>
            <a:r>
              <a:rPr lang="en-US" sz="1600" dirty="0"/>
              <a:t>Service Access Policies respect the permissions system</a:t>
            </a:r>
          </a:p>
          <a:p>
            <a:pPr marL="283464" indent="-285750" fontAlgn="base">
              <a:spcBef>
                <a:spcPts val="600"/>
              </a:spcBef>
              <a:buSzPct val="150000"/>
              <a:buFont typeface="Arial" panose="020B0604020202020204" pitchFamily="34" charset="0"/>
              <a:buChar char="•"/>
            </a:pPr>
            <a:r>
              <a:rPr lang="en-US" dirty="0"/>
              <a:t>Keep in mind, Service Access Policy:</a:t>
            </a:r>
          </a:p>
          <a:p>
            <a:pPr lvl="1" fontAlgn="base">
              <a:lnSpc>
                <a:spcPct val="114000"/>
              </a:lnSpc>
              <a:spcBef>
                <a:spcPts val="600"/>
              </a:spcBef>
            </a:pPr>
            <a:r>
              <a:rPr lang="en-US" sz="1600" dirty="0"/>
              <a:t>Names must be unique per portal instance</a:t>
            </a:r>
          </a:p>
          <a:p>
            <a:pPr lvl="1" fontAlgn="base">
              <a:lnSpc>
                <a:spcPct val="114000"/>
              </a:lnSpc>
              <a:spcBef>
                <a:spcPts val="600"/>
              </a:spcBef>
            </a:pPr>
            <a:r>
              <a:rPr lang="en-US" sz="1600" dirty="0"/>
              <a:t>Names can only include certain characters</a:t>
            </a:r>
          </a:p>
          <a:p>
            <a:pPr lvl="1" fontAlgn="base">
              <a:lnSpc>
                <a:spcPct val="114000"/>
              </a:lnSpc>
              <a:spcBef>
                <a:spcPts val="600"/>
              </a:spcBef>
            </a:pPr>
            <a:r>
              <a:rPr lang="en-US" sz="1600" dirty="0"/>
              <a:t>Titles, but not names, can be localized</a:t>
            </a:r>
          </a:p>
          <a:p>
            <a:pPr lvl="1" fontAlgn="base">
              <a:lnSpc>
                <a:spcPct val="114000"/>
              </a:lnSpc>
              <a:spcBef>
                <a:spcPts val="600"/>
              </a:spcBef>
            </a:pPr>
            <a:r>
              <a:rPr lang="en-US" sz="1600" dirty="0"/>
              <a:t>Service signatures are entered one per line</a:t>
            </a:r>
          </a:p>
          <a:p>
            <a:pPr lvl="1" fontAlgn="base">
              <a:lnSpc>
                <a:spcPct val="114000"/>
              </a:lnSpc>
              <a:spcBef>
                <a:spcPts val="600"/>
              </a:spcBef>
            </a:pPr>
            <a:endParaRPr lang="en-US" sz="1600" dirty="0"/>
          </a:p>
          <a:p>
            <a:pPr lvl="1" fontAlgn="base">
              <a:lnSpc>
                <a:spcPct val="114000"/>
              </a:lnSpc>
              <a:spcBef>
                <a:spcPts val="600"/>
              </a:spcBef>
            </a:pPr>
            <a:endParaRPr lang="en-US" sz="1600" dirty="0"/>
          </a:p>
          <a:p>
            <a:pPr marL="740664" lvl="1" indent="-285750" fontAlgn="base">
              <a:spcBef>
                <a:spcPts val="600"/>
              </a:spcBef>
              <a:buSzPct val="150000"/>
              <a:buFont typeface="Arial" panose="020B0604020202020204" pitchFamily="34" charset="0"/>
              <a:buChar char="•"/>
            </a:pPr>
            <a:endParaRPr lang="en-US" dirty="0"/>
          </a:p>
          <a:p>
            <a:pPr marL="283464" indent="-285750" fontAlgn="base">
              <a:spcBef>
                <a:spcPts val="600"/>
              </a:spcBef>
              <a:buSzPct val="150000"/>
              <a:buFont typeface="Arial" panose="020B0604020202020204" pitchFamily="34" charset="0"/>
              <a:buChar char="•"/>
            </a:pPr>
            <a:endParaRPr lang="en-US" dirty="0"/>
          </a:p>
        </p:txBody>
      </p:sp>
      <p:sp>
        <p:nvSpPr>
          <p:cNvPr id="112" name="Google Shape;112;p18"/>
          <p:cNvSpPr txBox="1">
            <a:spLocks noGrp="1"/>
          </p:cNvSpPr>
          <p:nvPr>
            <p:ph type="title"/>
          </p:nvPr>
        </p:nvSpPr>
        <p:spPr>
          <a:xfrm>
            <a:off x="433754" y="758523"/>
            <a:ext cx="4733669" cy="572700"/>
          </a:xfrm>
          <a:prstGeom prst="rect">
            <a:avLst/>
          </a:prstGeom>
        </p:spPr>
        <p:txBody>
          <a:bodyPr spcFirstLastPara="1" wrap="square" lIns="0" tIns="91425" rIns="0" bIns="91425" anchor="t" anchorCtr="0">
            <a:noAutofit/>
          </a:bodyPr>
          <a:lstStyle/>
          <a:p>
            <a:pPr lvl="0"/>
            <a:r>
              <a:rPr lang="en-US" dirty="0"/>
              <a:t>Service Access Policies</a:t>
            </a:r>
            <a:endParaRPr dirty="0"/>
          </a:p>
        </p:txBody>
      </p:sp>
      <p:pic>
        <p:nvPicPr>
          <p:cNvPr id="115" name="Google Shape;115;p18"/>
          <p:cNvPicPr preferRelativeResize="0">
            <a:picLocks noChangeAspect="1"/>
          </p:cNvPicPr>
          <p:nvPr/>
        </p:nvPicPr>
        <p:blipFill rotWithShape="1">
          <a:blip r:embed="rId3"/>
          <a:srcRect l="41" r="-94"/>
          <a:stretch/>
        </p:blipFill>
        <p:spPr>
          <a:xfrm>
            <a:off x="5461163" y="1276350"/>
            <a:ext cx="3249083" cy="3177663"/>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4745335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Authentication Verifiers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Authentication Verifiers have two main responsibilities:</a:t>
            </a:r>
          </a:p>
          <a:p>
            <a:pPr lvl="1" fontAlgn="base">
              <a:lnSpc>
                <a:spcPct val="114000"/>
              </a:lnSpc>
              <a:spcBef>
                <a:spcPts val="600"/>
              </a:spcBef>
            </a:pPr>
            <a:r>
              <a:rPr lang="en-US" sz="1600" dirty="0"/>
              <a:t>Verify provided credentials using registered </a:t>
            </a:r>
            <a:r>
              <a:rPr lang="en-US" sz="1600" dirty="0" err="1"/>
              <a:t>AuthVerifier</a:t>
            </a:r>
            <a:r>
              <a:rPr lang="en-US" sz="1600" dirty="0"/>
              <a:t> instances</a:t>
            </a:r>
          </a:p>
          <a:p>
            <a:pPr lvl="1" fontAlgn="base">
              <a:lnSpc>
                <a:spcPct val="114000"/>
              </a:lnSpc>
              <a:spcBef>
                <a:spcPts val="600"/>
              </a:spcBef>
            </a:pPr>
            <a:r>
              <a:rPr lang="en-US" sz="1600" dirty="0"/>
              <a:t>Create portal authorization contexts based on verification results</a:t>
            </a:r>
          </a:p>
          <a:p>
            <a:pPr marL="283464" lvl="0" indent="-285750">
              <a:spcBef>
                <a:spcPts val="600"/>
              </a:spcBef>
              <a:buClr>
                <a:srgbClr val="09101D"/>
              </a:buClr>
              <a:buSzPct val="150000"/>
              <a:buFont typeface="Arial" panose="020B0604020202020204" pitchFamily="34" charset="0"/>
              <a:buChar char="•"/>
            </a:pPr>
            <a:r>
              <a:rPr lang="en-US" dirty="0">
                <a:solidFill>
                  <a:srgbClr val="09101D"/>
                </a:solidFill>
              </a:rPr>
              <a:t>Authentication Verifiers that ship with Liferay DXP include: </a:t>
            </a:r>
            <a:endParaRPr lang="en-US" sz="1600" dirty="0"/>
          </a:p>
          <a:p>
            <a:pPr marL="596900" lvl="1" indent="0" fontAlgn="base">
              <a:lnSpc>
                <a:spcPct val="114000"/>
              </a:lnSpc>
              <a:spcBef>
                <a:spcPts val="600"/>
              </a:spcBef>
              <a:buNone/>
            </a:pPr>
            <a:endParaRPr lang="en-US" sz="1600" dirty="0"/>
          </a:p>
        </p:txBody>
      </p:sp>
      <p:sp>
        <p:nvSpPr>
          <p:cNvPr id="5" name="Google Shape;105;p17">
            <a:extLst>
              <a:ext uri="{FF2B5EF4-FFF2-40B4-BE49-F238E27FC236}">
                <a16:creationId xmlns:a16="http://schemas.microsoft.com/office/drawing/2014/main" id="{BFAD4136-887B-2748-B312-49EBE2ACA3BF}"/>
              </a:ext>
            </a:extLst>
          </p:cNvPr>
          <p:cNvSpPr txBox="1">
            <a:spLocks/>
          </p:cNvSpPr>
          <p:nvPr/>
        </p:nvSpPr>
        <p:spPr>
          <a:xfrm>
            <a:off x="895873" y="2816943"/>
            <a:ext cx="7362094" cy="833711"/>
          </a:xfrm>
          <a:prstGeom prst="rect">
            <a:avLst/>
          </a:prstGeom>
          <a:noFill/>
          <a:ln>
            <a:noFill/>
          </a:ln>
        </p:spPr>
        <p:txBody>
          <a:bodyPr spcFirstLastPara="1" wrap="square" lIns="0" tIns="91425" rIns="0" bIns="91425" numCol="2"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dk1"/>
              </a:buClr>
              <a:buSzPts val="1600"/>
              <a:buFont typeface="Source Sans Pro"/>
              <a:buChar char="●"/>
              <a:defRPr sz="1600" b="0" i="0" u="none" strike="noStrike" cap="none">
                <a:solidFill>
                  <a:schemeClr val="dk1"/>
                </a:solidFill>
                <a:latin typeface="Source Sans Pro"/>
                <a:ea typeface="Source Sans Pro"/>
                <a:cs typeface="Source Sans Pro"/>
                <a:sym typeface="Source Sans Pro"/>
              </a:defRPr>
            </a:lvl1pPr>
            <a:lvl2pPr marL="914400" marR="0" lvl="1" indent="-317500" algn="l" rtl="0">
              <a:lnSpc>
                <a:spcPct val="115000"/>
              </a:lnSpc>
              <a:spcBef>
                <a:spcPts val="160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2pPr>
            <a:lvl3pPr marL="1371600" marR="0" lvl="2" indent="-317500" algn="l" rtl="0">
              <a:lnSpc>
                <a:spcPct val="115000"/>
              </a:lnSpc>
              <a:spcBef>
                <a:spcPts val="160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3pPr>
            <a:lvl4pPr marL="1828800" marR="0" lvl="3" indent="-317500" algn="l" rtl="0">
              <a:lnSpc>
                <a:spcPct val="115000"/>
              </a:lnSpc>
              <a:spcBef>
                <a:spcPts val="160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4pPr>
            <a:lvl5pPr marL="2286000" marR="0" lvl="4" indent="-317500" algn="l" rtl="0">
              <a:lnSpc>
                <a:spcPct val="115000"/>
              </a:lnSpc>
              <a:spcBef>
                <a:spcPts val="160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5pPr>
            <a:lvl6pPr marL="2743200" marR="0" lvl="5" indent="-317500" algn="l" rtl="0">
              <a:lnSpc>
                <a:spcPct val="115000"/>
              </a:lnSpc>
              <a:spcBef>
                <a:spcPts val="160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6pPr>
            <a:lvl7pPr marL="3200400" marR="0" lvl="6" indent="-317500" algn="l" rtl="0">
              <a:lnSpc>
                <a:spcPct val="115000"/>
              </a:lnSpc>
              <a:spcBef>
                <a:spcPts val="160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7pPr>
            <a:lvl8pPr marL="3657600" marR="0" lvl="7" indent="-317500" algn="l" rtl="0">
              <a:lnSpc>
                <a:spcPct val="115000"/>
              </a:lnSpc>
              <a:spcBef>
                <a:spcPts val="1600"/>
              </a:spcBef>
              <a:spcAft>
                <a:spcPts val="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8pPr>
            <a:lvl9pPr marL="4114800" marR="0" lvl="8" indent="-317500" algn="l" rtl="0">
              <a:lnSpc>
                <a:spcPct val="115000"/>
              </a:lnSpc>
              <a:spcBef>
                <a:spcPts val="1600"/>
              </a:spcBef>
              <a:spcAft>
                <a:spcPts val="1600"/>
              </a:spcAft>
              <a:buClr>
                <a:schemeClr val="dk1"/>
              </a:buClr>
              <a:buSzPts val="1400"/>
              <a:buFont typeface="Source Sans Pro"/>
              <a:buChar char="■"/>
              <a:defRPr sz="1400" b="0" i="0" u="none" strike="noStrike" cap="none">
                <a:solidFill>
                  <a:schemeClr val="dk1"/>
                </a:solidFill>
                <a:latin typeface="Source Sans Pro"/>
                <a:ea typeface="Source Sans Pro"/>
                <a:cs typeface="Source Sans Pro"/>
                <a:sym typeface="Source Sans Pro"/>
              </a:defRPr>
            </a:lvl9pPr>
          </a:lstStyle>
          <a:p>
            <a:pPr lvl="1" fontAlgn="base">
              <a:lnSpc>
                <a:spcPct val="114000"/>
              </a:lnSpc>
              <a:spcBef>
                <a:spcPts val="600"/>
              </a:spcBef>
              <a:buClr>
                <a:srgbClr val="09101D"/>
              </a:buClr>
            </a:pPr>
            <a:r>
              <a:rPr lang="en-US" sz="1600" dirty="0">
                <a:solidFill>
                  <a:srgbClr val="09101D"/>
                </a:solidFill>
              </a:rPr>
              <a:t>Basic Auth Header</a:t>
            </a:r>
          </a:p>
          <a:p>
            <a:pPr lvl="1" fontAlgn="base">
              <a:lnSpc>
                <a:spcPct val="114000"/>
              </a:lnSpc>
              <a:spcBef>
                <a:spcPts val="600"/>
              </a:spcBef>
              <a:buClr>
                <a:srgbClr val="09101D"/>
              </a:buClr>
            </a:pPr>
            <a:r>
              <a:rPr lang="en-US" sz="1600" dirty="0">
                <a:solidFill>
                  <a:srgbClr val="09101D"/>
                </a:solidFill>
              </a:rPr>
              <a:t>Digest Authentication</a:t>
            </a:r>
          </a:p>
          <a:p>
            <a:pPr lvl="1" fontAlgn="base">
              <a:lnSpc>
                <a:spcPct val="114000"/>
              </a:lnSpc>
              <a:spcBef>
                <a:spcPts val="600"/>
              </a:spcBef>
              <a:buClr>
                <a:srgbClr val="09101D"/>
              </a:buClr>
            </a:pPr>
            <a:r>
              <a:rPr lang="en-US" sz="1600" dirty="0">
                <a:solidFill>
                  <a:srgbClr val="09101D"/>
                </a:solidFill>
              </a:rPr>
              <a:t>HTTP Tunnel Extender</a:t>
            </a:r>
          </a:p>
          <a:p>
            <a:pPr lvl="1" fontAlgn="base">
              <a:lnSpc>
                <a:spcPct val="114000"/>
              </a:lnSpc>
              <a:spcBef>
                <a:spcPts val="600"/>
              </a:spcBef>
              <a:buClr>
                <a:srgbClr val="09101D"/>
              </a:buClr>
            </a:pPr>
            <a:r>
              <a:rPr lang="en-US" sz="1600" dirty="0">
                <a:solidFill>
                  <a:srgbClr val="09101D"/>
                </a:solidFill>
              </a:rPr>
              <a:t>Image Request</a:t>
            </a:r>
          </a:p>
          <a:p>
            <a:pPr lvl="1" fontAlgn="base">
              <a:lnSpc>
                <a:spcPct val="114000"/>
              </a:lnSpc>
              <a:spcBef>
                <a:spcPts val="600"/>
              </a:spcBef>
              <a:buClr>
                <a:srgbClr val="09101D"/>
              </a:buClr>
            </a:pPr>
            <a:r>
              <a:rPr lang="en-US" sz="1600" dirty="0">
                <a:solidFill>
                  <a:srgbClr val="09101D"/>
                </a:solidFill>
              </a:rPr>
              <a:t>Portal Sessions</a:t>
            </a:r>
          </a:p>
          <a:p>
            <a:pPr lvl="1" fontAlgn="base">
              <a:lnSpc>
                <a:spcPct val="114000"/>
              </a:lnSpc>
              <a:spcBef>
                <a:spcPts val="600"/>
              </a:spcBef>
              <a:buClr>
                <a:srgbClr val="09101D"/>
              </a:buClr>
            </a:pPr>
            <a:r>
              <a:rPr lang="en-US" sz="1600" dirty="0">
                <a:solidFill>
                  <a:srgbClr val="09101D"/>
                </a:solidFill>
              </a:rPr>
              <a:t>Request Parameter</a:t>
            </a:r>
          </a:p>
          <a:p>
            <a:pPr lvl="1" fontAlgn="base">
              <a:lnSpc>
                <a:spcPct val="114000"/>
              </a:lnSpc>
              <a:spcBef>
                <a:spcPts val="600"/>
              </a:spcBef>
              <a:buClr>
                <a:srgbClr val="09101D"/>
              </a:buClr>
            </a:pPr>
            <a:r>
              <a:rPr lang="en-US" sz="1600" dirty="0">
                <a:solidFill>
                  <a:srgbClr val="09101D"/>
                </a:solidFill>
              </a:rPr>
              <a:t>Tunnel Auth</a:t>
            </a:r>
          </a:p>
          <a:p>
            <a:pPr marL="596900" lvl="1" indent="0" fontAlgn="base">
              <a:lnSpc>
                <a:spcPct val="114000"/>
              </a:lnSpc>
              <a:spcBef>
                <a:spcPts val="600"/>
              </a:spcBef>
              <a:buFont typeface="Source Sans Pro"/>
              <a:buNone/>
            </a:pPr>
            <a:endParaRPr lang="en-US" sz="1600" dirty="0"/>
          </a:p>
        </p:txBody>
      </p:sp>
    </p:spTree>
    <p:extLst>
      <p:ext uri="{BB962C8B-B14F-4D97-AF65-F5344CB8AC3E}">
        <p14:creationId xmlns:p14="http://schemas.microsoft.com/office/powerpoint/2010/main" val="3150606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36209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Exercise Prerequisites </a:t>
            </a:r>
            <a:endParaRPr dirty="0"/>
          </a:p>
        </p:txBody>
      </p:sp>
      <p:sp>
        <p:nvSpPr>
          <p:cNvPr id="105" name="Google Shape;105;p17"/>
          <p:cNvSpPr txBox="1">
            <a:spLocks noGrp="1"/>
          </p:cNvSpPr>
          <p:nvPr>
            <p:ph type="body" idx="1"/>
          </p:nvPr>
        </p:nvSpPr>
        <p:spPr>
          <a:xfrm>
            <a:off x="890953" y="1378589"/>
            <a:ext cx="7599904" cy="2747782"/>
          </a:xfrm>
          <a:prstGeom prst="rect">
            <a:avLst/>
          </a:prstGeom>
        </p:spPr>
        <p:txBody>
          <a:bodyPr spcFirstLastPara="1" wrap="square" lIns="0" tIns="91425" rIns="0" bIns="91425" anchor="t" anchorCtr="0">
            <a:noAutofit/>
          </a:bodyPr>
          <a:lstStyle/>
          <a:p>
            <a:pPr marL="283464" fontAlgn="base">
              <a:lnSpc>
                <a:spcPct val="114000"/>
              </a:lnSpc>
              <a:spcBef>
                <a:spcPts val="600"/>
              </a:spcBef>
              <a:buSzPct val="150000"/>
              <a:buFont typeface="Arial" panose="020B0604020202020204" pitchFamily="34" charset="0"/>
              <a:buChar char="•"/>
            </a:pPr>
            <a:r>
              <a:rPr lang="en-US" dirty="0"/>
              <a:t>Unzipped module exercise files in the following folder structure:</a:t>
            </a:r>
          </a:p>
          <a:p>
            <a:pPr lvl="1" fontAlgn="base">
              <a:lnSpc>
                <a:spcPct val="114000"/>
              </a:lnSpc>
              <a:spcBef>
                <a:spcPts val="600"/>
              </a:spcBef>
            </a:pPr>
            <a:r>
              <a:rPr lang="en-US" sz="1600" dirty="0"/>
              <a:t>Windows: C:\liferay </a:t>
            </a:r>
          </a:p>
          <a:p>
            <a:pPr lvl="1" fontAlgn="base">
              <a:lnSpc>
                <a:spcPct val="114000"/>
              </a:lnSpc>
              <a:spcBef>
                <a:spcPts val="600"/>
              </a:spcBef>
            </a:pPr>
            <a:r>
              <a:rPr lang="en-US" sz="1600" dirty="0"/>
              <a:t>Unix Systems: [user-home]/</a:t>
            </a:r>
            <a:r>
              <a:rPr lang="en-US" sz="1600" dirty="0" err="1"/>
              <a:t>liferay</a:t>
            </a:r>
            <a:endParaRPr lang="en-US" sz="1600" dirty="0"/>
          </a:p>
          <a:p>
            <a:pPr marL="283464" fontAlgn="base">
              <a:lnSpc>
                <a:spcPct val="114000"/>
              </a:lnSpc>
              <a:spcBef>
                <a:spcPts val="600"/>
              </a:spcBef>
              <a:buSzPct val="150000"/>
              <a:buFont typeface="Arial" panose="020B0604020202020204" pitchFamily="34" charset="0"/>
              <a:buChar char="•"/>
            </a:pPr>
            <a:r>
              <a:rPr lang="en-US" dirty="0"/>
              <a:t>Liferay DXP 7.4 set up and running</a:t>
            </a:r>
          </a:p>
          <a:p>
            <a:pPr lvl="1" fontAlgn="base">
              <a:lnSpc>
                <a:spcPct val="114000"/>
              </a:lnSpc>
              <a:spcBef>
                <a:spcPts val="600"/>
              </a:spcBef>
            </a:pPr>
            <a:r>
              <a:rPr lang="en-US" sz="1600" dirty="0"/>
              <a:t>If you have not started your Liferay instance yet, set it up with the following basic configuration:</a:t>
            </a:r>
          </a:p>
          <a:p>
            <a:pPr lvl="1" fontAlgn="base">
              <a:lnSpc>
                <a:spcPct val="114000"/>
              </a:lnSpc>
              <a:spcBef>
                <a:spcPts val="600"/>
              </a:spcBef>
            </a:pPr>
            <a:endParaRPr lang="en-US" sz="1600" dirty="0"/>
          </a:p>
          <a:p>
            <a:pPr marL="127000" indent="0" fontAlgn="base">
              <a:lnSpc>
                <a:spcPct val="114000"/>
              </a:lnSpc>
              <a:spcBef>
                <a:spcPts val="600"/>
              </a:spcBef>
              <a:buNone/>
            </a:pPr>
            <a:endParaRPr lang="en-US" sz="1800" dirty="0"/>
          </a:p>
          <a:p>
            <a:pPr marL="285750" indent="-285750" fontAlgn="base">
              <a:spcBef>
                <a:spcPts val="600"/>
              </a:spcBef>
              <a:buSzPct val="150000"/>
              <a:buFont typeface="Arial" panose="020B0604020202020204" pitchFamily="34" charset="0"/>
              <a:buChar char="•"/>
            </a:pPr>
            <a:r>
              <a:rPr lang="en-US" dirty="0"/>
              <a:t>Mondego Publications Site created with a Community page and Message Board added</a:t>
            </a:r>
            <a:endParaRPr lang="en-US" sz="1600" dirty="0"/>
          </a:p>
        </p:txBody>
      </p:sp>
      <p:sp>
        <p:nvSpPr>
          <p:cNvPr id="4" name="TextBox 3">
            <a:extLst>
              <a:ext uri="{FF2B5EF4-FFF2-40B4-BE49-F238E27FC236}">
                <a16:creationId xmlns:a16="http://schemas.microsoft.com/office/drawing/2014/main" id="{1CE31ECB-AFCB-DD4E-9C8E-076626CB767D}"/>
              </a:ext>
            </a:extLst>
          </p:cNvPr>
          <p:cNvSpPr txBox="1"/>
          <p:nvPr/>
        </p:nvSpPr>
        <p:spPr>
          <a:xfrm>
            <a:off x="1723716" y="3547766"/>
            <a:ext cx="6529332" cy="1446037"/>
          </a:xfrm>
          <a:prstGeom prst="rect">
            <a:avLst/>
          </a:prstGeom>
          <a:noFill/>
        </p:spPr>
        <p:txBody>
          <a:bodyPr wrap="square" numCol="2" rtlCol="0">
            <a:spAutoFit/>
          </a:bodyPr>
          <a:lstStyle/>
          <a:p>
            <a:pPr marL="457200" lvl="2" indent="-317500" fontAlgn="base">
              <a:lnSpc>
                <a:spcPct val="114000"/>
              </a:lnSpc>
              <a:spcBef>
                <a:spcPts val="600"/>
              </a:spcBef>
              <a:buClr>
                <a:srgbClr val="09101D"/>
              </a:buClr>
              <a:buSzPts val="1400"/>
              <a:buFont typeface="Wingdings" pitchFamily="2" charset="2"/>
              <a:buChar char="§"/>
            </a:pPr>
            <a:r>
              <a:rPr lang="en-US" sz="1600" dirty="0">
                <a:solidFill>
                  <a:srgbClr val="09101D"/>
                </a:solidFill>
                <a:latin typeface="Source Sans Pro"/>
                <a:ea typeface="Source Sans Pro"/>
                <a:sym typeface="Source Sans Pro"/>
              </a:rPr>
              <a:t>Portal Name: Mondego</a:t>
            </a:r>
          </a:p>
          <a:p>
            <a:pPr marL="457200" lvl="2" indent="-317500" fontAlgn="base">
              <a:lnSpc>
                <a:spcPct val="114000"/>
              </a:lnSpc>
              <a:spcBef>
                <a:spcPts val="600"/>
              </a:spcBef>
              <a:buClr>
                <a:srgbClr val="09101D"/>
              </a:buClr>
              <a:buSzPts val="1400"/>
              <a:buFont typeface="Wingdings" pitchFamily="2" charset="2"/>
              <a:buChar char="§"/>
            </a:pPr>
            <a:r>
              <a:rPr lang="en-US" sz="1600" dirty="0">
                <a:solidFill>
                  <a:srgbClr val="09101D"/>
                </a:solidFill>
                <a:latin typeface="Source Sans Pro"/>
                <a:ea typeface="Source Sans Pro"/>
                <a:sym typeface="Source Sans Pro"/>
              </a:rPr>
              <a:t>First Name: Test</a:t>
            </a:r>
          </a:p>
          <a:p>
            <a:pPr marL="457200" lvl="2" indent="-317500" fontAlgn="base">
              <a:lnSpc>
                <a:spcPct val="114000"/>
              </a:lnSpc>
              <a:spcBef>
                <a:spcPts val="600"/>
              </a:spcBef>
              <a:buClr>
                <a:srgbClr val="09101D"/>
              </a:buClr>
              <a:buSzPts val="1400"/>
              <a:buFont typeface="Wingdings" pitchFamily="2" charset="2"/>
              <a:buChar char="§"/>
            </a:pPr>
            <a:endParaRPr lang="en-US" sz="1600" dirty="0">
              <a:solidFill>
                <a:srgbClr val="09101D"/>
              </a:solidFill>
              <a:latin typeface="Source Sans Pro"/>
              <a:ea typeface="Source Sans Pro"/>
              <a:sym typeface="Source Sans Pro"/>
            </a:endParaRPr>
          </a:p>
          <a:p>
            <a:pPr marL="457200" lvl="2" indent="-317500" fontAlgn="base">
              <a:lnSpc>
                <a:spcPct val="114000"/>
              </a:lnSpc>
              <a:spcBef>
                <a:spcPts val="600"/>
              </a:spcBef>
              <a:buClr>
                <a:srgbClr val="09101D"/>
              </a:buClr>
              <a:buSzPts val="1400"/>
              <a:buFont typeface="Wingdings" pitchFamily="2" charset="2"/>
              <a:buChar char="§"/>
            </a:pPr>
            <a:endParaRPr lang="en-US" sz="1600" dirty="0">
              <a:solidFill>
                <a:srgbClr val="09101D"/>
              </a:solidFill>
              <a:latin typeface="Source Sans Pro"/>
              <a:ea typeface="Source Sans Pro"/>
              <a:sym typeface="Source Sans Pro"/>
            </a:endParaRPr>
          </a:p>
          <a:p>
            <a:pPr marL="457200" lvl="2" indent="-317500" fontAlgn="base">
              <a:lnSpc>
                <a:spcPct val="114000"/>
              </a:lnSpc>
              <a:spcBef>
                <a:spcPts val="600"/>
              </a:spcBef>
              <a:buClr>
                <a:srgbClr val="09101D"/>
              </a:buClr>
              <a:buSzPts val="1400"/>
              <a:buFont typeface="Wingdings" pitchFamily="2" charset="2"/>
              <a:buChar char="§"/>
            </a:pPr>
            <a:r>
              <a:rPr lang="en-US" sz="1600" dirty="0">
                <a:solidFill>
                  <a:srgbClr val="09101D"/>
                </a:solidFill>
                <a:latin typeface="Source Sans Pro"/>
                <a:ea typeface="Source Sans Pro"/>
                <a:sym typeface="Source Sans Pro"/>
              </a:rPr>
              <a:t>Last Name: Test</a:t>
            </a:r>
          </a:p>
          <a:p>
            <a:pPr marL="457200" lvl="2" indent="-317500" fontAlgn="base">
              <a:lnSpc>
                <a:spcPct val="114000"/>
              </a:lnSpc>
              <a:spcBef>
                <a:spcPts val="600"/>
              </a:spcBef>
              <a:buClr>
                <a:srgbClr val="09101D"/>
              </a:buClr>
              <a:buSzPts val="1400"/>
              <a:buFont typeface="Wingdings" pitchFamily="2" charset="2"/>
              <a:buChar char="§"/>
            </a:pPr>
            <a:r>
              <a:rPr lang="en-US" sz="1600" dirty="0">
                <a:solidFill>
                  <a:srgbClr val="09101D"/>
                </a:solidFill>
                <a:latin typeface="Source Sans Pro"/>
                <a:ea typeface="Source Sans Pro"/>
                <a:sym typeface="Source Sans Pro"/>
              </a:rPr>
              <a:t>Email: </a:t>
            </a:r>
            <a:r>
              <a:rPr lang="en-US" sz="1600" dirty="0">
                <a:solidFill>
                  <a:srgbClr val="09101D"/>
                </a:solidFill>
                <a:latin typeface="Source Sans Pro"/>
                <a:ea typeface="Source Sans Pro"/>
                <a:sym typeface="Source Sans Pro"/>
                <a:hlinkClick r:id="rId3"/>
              </a:rPr>
              <a:t>test@modego.com</a:t>
            </a:r>
            <a:r>
              <a:rPr lang="en-US" sz="1600" dirty="0">
                <a:solidFill>
                  <a:srgbClr val="09101D"/>
                </a:solidFill>
                <a:latin typeface="Source Sans Pro"/>
                <a:ea typeface="Source Sans Pro"/>
                <a:sym typeface="Source Sans Pro"/>
              </a:rPr>
              <a:t>  </a:t>
            </a:r>
          </a:p>
          <a:p>
            <a:pPr marL="457200"/>
            <a:endParaRPr lang="en-US" dirty="0"/>
          </a:p>
        </p:txBody>
      </p:sp>
    </p:spTree>
    <p:extLst>
      <p:ext uri="{BB962C8B-B14F-4D97-AF65-F5344CB8AC3E}">
        <p14:creationId xmlns:p14="http://schemas.microsoft.com/office/powerpoint/2010/main" val="39151504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19"/>
          <p:cNvSpPr txBox="1">
            <a:spLocks noGrp="1"/>
          </p:cNvSpPr>
          <p:nvPr>
            <p:ph type="title"/>
          </p:nvPr>
        </p:nvSpPr>
        <p:spPr>
          <a:xfrm>
            <a:off x="4840700" y="757091"/>
            <a:ext cx="4185312" cy="529200"/>
          </a:xfrm>
          <a:prstGeom prst="rect">
            <a:avLst/>
          </a:prstGeom>
        </p:spPr>
        <p:txBody>
          <a:bodyPr spcFirstLastPara="1" wrap="square" lIns="0" tIns="91425" rIns="0" bIns="91425" anchor="t" anchorCtr="0">
            <a:noAutofit/>
          </a:bodyPr>
          <a:lstStyle/>
          <a:p>
            <a:pPr lvl="0"/>
            <a:r>
              <a:rPr lang="en-US" dirty="0"/>
              <a:t>Cross-Origin Resource Sharing </a:t>
            </a:r>
            <a:endParaRPr dirty="0"/>
          </a:p>
        </p:txBody>
      </p:sp>
      <p:sp>
        <p:nvSpPr>
          <p:cNvPr id="122" name="Google Shape;122;p19"/>
          <p:cNvSpPr txBox="1">
            <a:spLocks noGrp="1"/>
          </p:cNvSpPr>
          <p:nvPr>
            <p:ph type="subTitle" idx="1"/>
          </p:nvPr>
        </p:nvSpPr>
        <p:spPr>
          <a:xfrm>
            <a:off x="4840700" y="1380660"/>
            <a:ext cx="4012788" cy="2115600"/>
          </a:xfrm>
          <a:prstGeom prst="rect">
            <a:avLst/>
          </a:prstGeom>
        </p:spPr>
        <p:txBody>
          <a:bodyPr spcFirstLastPara="1" wrap="square" lIns="0" tIns="91425" rIns="0" bIns="91425" anchor="t" anchorCtr="0">
            <a:noAutofit/>
          </a:bodyPr>
          <a:lstStyle/>
          <a:p>
            <a:pPr marL="283464" lvl="0" indent="-285750">
              <a:spcBef>
                <a:spcPts val="600"/>
              </a:spcBef>
              <a:buClr>
                <a:srgbClr val="09101D"/>
              </a:buClr>
              <a:buSzPct val="150000"/>
              <a:buFont typeface="Arial" panose="020B0604020202020204" pitchFamily="34" charset="0"/>
              <a:buChar char="•"/>
            </a:pPr>
            <a:r>
              <a:rPr lang="en-US" dirty="0">
                <a:solidFill>
                  <a:srgbClr val="09101D"/>
                </a:solidFill>
              </a:rPr>
              <a:t>Cross-Origin Resource Sharing (CORS) can be configured to enable resource retrieval from trusted sources only</a:t>
            </a:r>
          </a:p>
          <a:p>
            <a:pPr marL="640080" lvl="1" fontAlgn="base">
              <a:lnSpc>
                <a:spcPct val="114000"/>
              </a:lnSpc>
              <a:spcBef>
                <a:spcPts val="600"/>
              </a:spcBef>
              <a:buClr>
                <a:srgbClr val="09101D"/>
              </a:buClr>
              <a:buFont typeface="Source Sans Pro"/>
              <a:buChar char="○"/>
            </a:pPr>
            <a:r>
              <a:rPr lang="en-US" b="1" dirty="0">
                <a:solidFill>
                  <a:srgbClr val="09101D"/>
                </a:solidFill>
              </a:rPr>
              <a:t>Origin</a:t>
            </a:r>
            <a:r>
              <a:rPr lang="en-US" dirty="0">
                <a:solidFill>
                  <a:srgbClr val="09101D"/>
                </a:solidFill>
              </a:rPr>
              <a:t>: a web server at a different domain</a:t>
            </a:r>
          </a:p>
          <a:p>
            <a:pPr marL="640080" lvl="1" fontAlgn="base">
              <a:lnSpc>
                <a:spcPct val="114000"/>
              </a:lnSpc>
              <a:spcBef>
                <a:spcPts val="600"/>
              </a:spcBef>
              <a:buClr>
                <a:srgbClr val="09101D"/>
              </a:buClr>
              <a:buFont typeface="Source Sans Pro"/>
              <a:buChar char="○"/>
            </a:pPr>
            <a:r>
              <a:rPr lang="en-US" b="1" dirty="0">
                <a:solidFill>
                  <a:srgbClr val="09101D"/>
                </a:solidFill>
              </a:rPr>
              <a:t>Resource</a:t>
            </a:r>
            <a:r>
              <a:rPr lang="en-US" dirty="0">
                <a:solidFill>
                  <a:srgbClr val="09101D"/>
                </a:solidFill>
              </a:rPr>
              <a:t>: an asset stored on the server</a:t>
            </a:r>
          </a:p>
          <a:p>
            <a:pPr marL="640080" lvl="1" fontAlgn="base">
              <a:lnSpc>
                <a:spcPct val="114000"/>
              </a:lnSpc>
              <a:spcBef>
                <a:spcPts val="600"/>
              </a:spcBef>
              <a:buClr>
                <a:srgbClr val="09101D"/>
              </a:buClr>
              <a:buFont typeface="Source Sans Pro"/>
              <a:buChar char="○"/>
            </a:pPr>
            <a:r>
              <a:rPr lang="en-US" b="1" dirty="0">
                <a:solidFill>
                  <a:srgbClr val="09101D"/>
                </a:solidFill>
              </a:rPr>
              <a:t>Cross-Origin Request</a:t>
            </a:r>
            <a:r>
              <a:rPr lang="en-US" dirty="0">
                <a:solidFill>
                  <a:srgbClr val="09101D"/>
                </a:solidFill>
              </a:rPr>
              <a:t>: requesting resources stored on another origin</a:t>
            </a:r>
          </a:p>
        </p:txBody>
      </p:sp>
      <p:pic>
        <p:nvPicPr>
          <p:cNvPr id="124" name="Google Shape;124;p19"/>
          <p:cNvPicPr preferRelativeResize="0">
            <a:picLocks noChangeAspect="1"/>
          </p:cNvPicPr>
          <p:nvPr/>
        </p:nvPicPr>
        <p:blipFill rotWithShape="1">
          <a:blip r:embed="rId3"/>
          <a:srcRect t="-1" b="-69"/>
          <a:stretch/>
        </p:blipFill>
        <p:spPr>
          <a:xfrm>
            <a:off x="117988" y="11062"/>
            <a:ext cx="4323543" cy="513243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Use Case: Mondego Web Services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Mondego needs HR personnel to be able to access employee documents and company policies. To keep non-HR personnel from accessing this content, the system administrators can use Roles and Permissions to limit or extend User access to certain documents and Sites. </a:t>
            </a:r>
          </a:p>
          <a:p>
            <a:pPr marL="283464" indent="-285750">
              <a:spcBef>
                <a:spcPts val="600"/>
              </a:spcBef>
              <a:buSzPct val="150000"/>
              <a:buFont typeface="Arial" panose="020B0604020202020204" pitchFamily="34" charset="0"/>
              <a:buChar char="•"/>
            </a:pPr>
            <a:r>
              <a:rPr lang="en-US" dirty="0"/>
              <a:t>One of the Web Teams at Mondego uses an external server to host a collection of resources. By setting up Cross-Origin Resource Sharing, Mondego enables that team to retrieve only those approved resources. </a:t>
            </a:r>
          </a:p>
        </p:txBody>
      </p:sp>
    </p:spTree>
    <p:extLst>
      <p:ext uri="{BB962C8B-B14F-4D97-AF65-F5344CB8AC3E}">
        <p14:creationId xmlns:p14="http://schemas.microsoft.com/office/powerpoint/2010/main" val="13161744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500878"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Mondego needs robust security for its system, and Liferay DXP has four security layers for web services: </a:t>
            </a:r>
          </a:p>
          <a:p>
            <a:pPr marL="742950" lvl="1" indent="-285750">
              <a:spcBef>
                <a:spcPts val="600"/>
              </a:spcBef>
            </a:pP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IP Permission Layer</a:t>
            </a:r>
          </a:p>
          <a:p>
            <a:pPr marL="742950" lvl="1" indent="-285750">
              <a:spcBef>
                <a:spcPts val="600"/>
              </a:spcBef>
            </a:pP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Service Access Policy Layer</a:t>
            </a:r>
            <a:endParaRPr lang="en-US" sz="1600" b="1" u="sng" dirty="0">
              <a:solidFill>
                <a:schemeClr val="bg1">
                  <a:lumMod val="75000"/>
                </a:schemeClr>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endParaRPr>
          </a:p>
          <a:p>
            <a:pPr marL="742950" lvl="1" indent="-285750">
              <a:spcBef>
                <a:spcPts val="600"/>
              </a:spcBef>
            </a:pP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Authentication/Verification Layer</a:t>
            </a:r>
          </a:p>
          <a:p>
            <a:pPr marL="742950" lvl="1" indent="-285750">
              <a:spcBef>
                <a:spcPts val="600"/>
              </a:spcBef>
            </a:pP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User Permission Layer</a:t>
            </a:r>
            <a:endParaRPr lang="en-US" sz="1600" b="1" dirty="0">
              <a:solidFill>
                <a:schemeClr val="bg1">
                  <a:lumMod val="75000"/>
                </a:schemeClr>
              </a:solidFill>
              <a:latin typeface="Source Sans Pro" panose="020B0503030403020204" pitchFamily="34" charset="0"/>
              <a:ea typeface="Source Sans Pro" panose="020B0503030403020204" pitchFamily="34" charset="0"/>
              <a:cs typeface="Arial" panose="020B0604020202020204" pitchFamily="34" charset="0"/>
            </a:endParaRPr>
          </a:p>
          <a:p>
            <a:pPr marL="285750" indent="-285750">
              <a:spcBef>
                <a:spcPts val="600"/>
              </a:spcBef>
              <a:buSzPct val="150000"/>
              <a:buFont typeface="Arial" panose="020B0604020202020204" pitchFamily="34" charset="0"/>
              <a:buChar char="•"/>
            </a:pPr>
            <a:r>
              <a:rPr lang="en-US" dirty="0"/>
              <a:t>The </a:t>
            </a:r>
            <a:r>
              <a:rPr lang="en-US" b="1" dirty="0">
                <a:solidFill>
                  <a:schemeClr val="bg1">
                    <a:lumMod val="75000"/>
                  </a:schemeClr>
                </a:solidFill>
                <a:highlight>
                  <a:srgbClr val="C0C0C0"/>
                </a:highlight>
              </a:rPr>
              <a:t>Role-based Permissions </a:t>
            </a:r>
            <a:r>
              <a:rPr lang="en-US" b="1">
                <a:solidFill>
                  <a:schemeClr val="bg1">
                    <a:lumMod val="75000"/>
                  </a:schemeClr>
                </a:solidFill>
                <a:highlight>
                  <a:srgbClr val="C0C0C0"/>
                </a:highlight>
              </a:rPr>
              <a:t>Framework </a:t>
            </a:r>
            <a:r>
              <a:rPr lang="en-US"/>
              <a:t> prevents </a:t>
            </a:r>
            <a:r>
              <a:rPr lang="en-US" dirty="0"/>
              <a:t>users from accessing unauthorized content on Mondego’s Sites. To allow users to access resources hosted on another web server, Mondego can configure </a:t>
            </a:r>
            <a:r>
              <a:rPr lang="en-US" b="1" dirty="0">
                <a:solidFill>
                  <a:schemeClr val="bg1">
                    <a:lumMod val="75000"/>
                  </a:schemeClr>
                </a:solidFill>
                <a:highlight>
                  <a:srgbClr val="C0C0C0"/>
                </a:highlight>
              </a:rPr>
              <a:t>Cross-Origin Resource Sharing</a:t>
            </a:r>
            <a:r>
              <a:rPr lang="en-US" dirty="0"/>
              <a:t>. </a:t>
            </a:r>
          </a:p>
        </p:txBody>
      </p:sp>
    </p:spTree>
    <p:extLst>
      <p:ext uri="{BB962C8B-B14F-4D97-AF65-F5344CB8AC3E}">
        <p14:creationId xmlns:p14="http://schemas.microsoft.com/office/powerpoint/2010/main" val="27087920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500878"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Mondego needs robust security for its system, and Liferay DXP has four security layers for web services: </a:t>
            </a:r>
          </a:p>
          <a:p>
            <a:pPr marL="742950" lvl="1" indent="-285750">
              <a:spcBef>
                <a:spcPts val="600"/>
              </a:spcBef>
            </a:pP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IP Permission Layer</a:t>
            </a:r>
          </a:p>
          <a:p>
            <a:pPr marL="742950" lvl="1" indent="-285750">
              <a:spcBef>
                <a:spcPts val="600"/>
              </a:spcBef>
            </a:pP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Service Access Policy Layer</a:t>
            </a:r>
            <a:endParaRPr lang="en-US" sz="1600" b="1" u="sng"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endParaRPr>
          </a:p>
          <a:p>
            <a:pPr marL="742950" lvl="1" indent="-285750">
              <a:spcBef>
                <a:spcPts val="600"/>
              </a:spcBef>
            </a:pP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Authentication/Verification Layer</a:t>
            </a:r>
          </a:p>
          <a:p>
            <a:pPr marL="742950" lvl="1" indent="-285750">
              <a:spcBef>
                <a:spcPts val="600"/>
              </a:spcBef>
            </a:pP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rPr>
              <a:t>User Permission Layer</a:t>
            </a:r>
            <a:endParaRPr lang="en-US" sz="1600" b="1" dirty="0">
              <a:solidFill>
                <a:schemeClr val="accent1"/>
              </a:solidFill>
              <a:latin typeface="Source Sans Pro" panose="020B0503030403020204" pitchFamily="34" charset="0"/>
              <a:ea typeface="Source Sans Pro" panose="020B0503030403020204" pitchFamily="34" charset="0"/>
              <a:cs typeface="Arial" panose="020B0604020202020204" pitchFamily="34" charset="0"/>
            </a:endParaRPr>
          </a:p>
          <a:p>
            <a:pPr marL="285750" indent="-285750">
              <a:spcBef>
                <a:spcPts val="600"/>
              </a:spcBef>
              <a:buSzPct val="150000"/>
              <a:buFont typeface="Arial" panose="020B0604020202020204" pitchFamily="34" charset="0"/>
              <a:buChar char="•"/>
            </a:pPr>
            <a:r>
              <a:rPr lang="en-US" dirty="0"/>
              <a:t>The </a:t>
            </a:r>
            <a:r>
              <a:rPr lang="en-US" b="1" dirty="0">
                <a:solidFill>
                  <a:schemeClr val="accent1"/>
                </a:solidFill>
                <a:highlight>
                  <a:srgbClr val="C0C0C0"/>
                </a:highlight>
              </a:rPr>
              <a:t>Role-based Permissions Framework </a:t>
            </a:r>
            <a:r>
              <a:rPr lang="en-US" dirty="0"/>
              <a:t> prevents users from accessing unauthorized content on Mondego’s Sites. To allow users to access resources hosted on another web server, Mondego can configure </a:t>
            </a:r>
            <a:r>
              <a:rPr lang="en-US" b="1" dirty="0">
                <a:solidFill>
                  <a:schemeClr val="accent1"/>
                </a:solidFill>
                <a:highlight>
                  <a:srgbClr val="C0C0C0"/>
                </a:highlight>
              </a:rPr>
              <a:t>Cross-Origin Resource Sharing</a:t>
            </a:r>
            <a:r>
              <a:rPr lang="en-US" dirty="0"/>
              <a:t>. </a:t>
            </a:r>
          </a:p>
        </p:txBody>
      </p:sp>
    </p:spTree>
    <p:extLst>
      <p:ext uri="{BB962C8B-B14F-4D97-AF65-F5344CB8AC3E}">
        <p14:creationId xmlns:p14="http://schemas.microsoft.com/office/powerpoint/2010/main" val="42220043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1507324" y="2285400"/>
            <a:ext cx="6760375"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a:t>Exercise: Set Up CORS/Service Access Policy (TBD)</a:t>
            </a:r>
            <a:endParaRPr dirty="0"/>
          </a:p>
        </p:txBody>
      </p:sp>
    </p:spTree>
    <p:extLst>
      <p:ext uri="{BB962C8B-B14F-4D97-AF65-F5344CB8AC3E}">
        <p14:creationId xmlns:p14="http://schemas.microsoft.com/office/powerpoint/2010/main" val="6852059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5985300"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Exercise Objectives</a:t>
            </a:r>
            <a:endParaRPr dirty="0">
              <a:solidFill>
                <a:schemeClr val="tx1"/>
              </a:solidFill>
            </a:endParaRPr>
          </a:p>
        </p:txBody>
      </p:sp>
      <p:sp>
        <p:nvSpPr>
          <p:cNvPr id="136" name="Google Shape;136;p21"/>
          <p:cNvSpPr txBox="1">
            <a:spLocks noGrp="1"/>
          </p:cNvSpPr>
          <p:nvPr>
            <p:ph type="subTitle" idx="1"/>
          </p:nvPr>
        </p:nvSpPr>
        <p:spPr>
          <a:xfrm>
            <a:off x="2244175" y="1854201"/>
            <a:ext cx="5528100" cy="3091089"/>
          </a:xfrm>
          <a:prstGeom prst="rect">
            <a:avLst/>
          </a:prstGeom>
        </p:spPr>
        <p:txBody>
          <a:bodyPr spcFirstLastPara="1" wrap="square" lIns="0" tIns="91425" rIns="0" bIns="91425" anchor="t" anchorCtr="0">
            <a:noAutofit/>
          </a:bodyPr>
          <a:lstStyle/>
          <a:p>
            <a:pPr marL="285750" lvl="0" indent="-285750" algn="l" rtl="0">
              <a:spcBef>
                <a:spcPts val="600"/>
              </a:spcBef>
              <a:buSzPct val="150000"/>
              <a:buFont typeface="Arial" panose="020B0604020202020204" pitchFamily="34" charset="0"/>
              <a:buChar char="•"/>
            </a:pPr>
            <a:r>
              <a:rPr lang="en" sz="1600" dirty="0"/>
              <a:t>Brief breakdown of what you will be doing in the exercise</a:t>
            </a:r>
          </a:p>
          <a:p>
            <a:pPr marL="285750" lvl="0" indent="-285750" algn="l" rtl="0">
              <a:spcBef>
                <a:spcPts val="600"/>
              </a:spcBef>
              <a:buSzPct val="150000"/>
              <a:buFont typeface="Arial" panose="020B0604020202020204" pitchFamily="34" charset="0"/>
              <a:buChar char="•"/>
            </a:pPr>
            <a:r>
              <a:rPr lang="en" sz="1600" dirty="0"/>
              <a:t>Additio</a:t>
            </a:r>
            <a:r>
              <a:rPr lang="en-US" sz="1600" dirty="0"/>
              <a:t>nal exercise objective</a:t>
            </a:r>
          </a:p>
        </p:txBody>
      </p:sp>
    </p:spTree>
    <p:extLst>
      <p:ext uri="{BB962C8B-B14F-4D97-AF65-F5344CB8AC3E}">
        <p14:creationId xmlns:p14="http://schemas.microsoft.com/office/powerpoint/2010/main" val="2647755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550985" y="1652954"/>
            <a:ext cx="8042030" cy="2068709"/>
          </a:xfrm>
          <a:prstGeom prst="rect">
            <a:avLst/>
          </a:prstGeom>
        </p:spPr>
        <p:txBody>
          <a:bodyPr spcFirstLastPara="1" wrap="square" lIns="0" tIns="91425" rIns="0" bIns="91425" anchor="t" anchorCtr="0">
            <a:noAutofit/>
          </a:bodyPr>
          <a:lstStyle/>
          <a:p>
            <a:pPr marL="283464" lvl="0" indent="-342900" algn="l" rtl="0">
              <a:spcBef>
                <a:spcPts val="600"/>
              </a:spcBef>
              <a:spcAft>
                <a:spcPts val="0"/>
              </a:spcAft>
              <a:buFont typeface="+mj-lt"/>
              <a:buAutoNum type="arabicPeriod"/>
            </a:pPr>
            <a:r>
              <a:rPr lang="en-US" dirty="0"/>
              <a:t>Section Titles of Exercise Files</a:t>
            </a:r>
          </a:p>
          <a:p>
            <a:pPr marL="283464" lvl="0" indent="-342900" algn="l" rtl="0">
              <a:spcBef>
                <a:spcPts val="600"/>
              </a:spcBef>
              <a:spcAft>
                <a:spcPts val="0"/>
              </a:spcAft>
              <a:buFont typeface="+mj-lt"/>
              <a:buAutoNum type="arabicPeriod"/>
            </a:pPr>
            <a:r>
              <a:rPr lang="en-US" dirty="0"/>
              <a:t>Broad Overview of Exercise</a:t>
            </a:r>
          </a:p>
          <a:p>
            <a:pPr marL="283464" lvl="0" indent="-342900" algn="l" rtl="0">
              <a:spcBef>
                <a:spcPts val="600"/>
              </a:spcBef>
              <a:spcAft>
                <a:spcPts val="0"/>
              </a:spcAft>
              <a:buFont typeface="+mj-lt"/>
              <a:buAutoNum type="arabicPeriod"/>
            </a:pPr>
            <a:r>
              <a:rPr lang="en-US" dirty="0"/>
              <a:t>Not a Step-By-Step Walkthrough</a:t>
            </a:r>
            <a:endParaRPr dirty="0"/>
          </a:p>
          <a:p>
            <a:pPr marL="283464" lvl="0" indent="-342900" algn="l" rtl="0">
              <a:spcBef>
                <a:spcPts val="600"/>
              </a:spcBef>
              <a:spcAft>
                <a:spcPts val="1600"/>
              </a:spcAft>
              <a:buFont typeface="+mj-lt"/>
              <a:buAutoNum type="arabicPeriod"/>
            </a:pPr>
            <a:endParaRPr dirty="0"/>
          </a:p>
        </p:txBody>
      </p:sp>
      <p:sp>
        <p:nvSpPr>
          <p:cNvPr id="112" name="Google Shape;112;p18"/>
          <p:cNvSpPr txBox="1">
            <a:spLocks noGrp="1"/>
          </p:cNvSpPr>
          <p:nvPr>
            <p:ph type="title"/>
          </p:nvPr>
        </p:nvSpPr>
        <p:spPr>
          <a:xfrm>
            <a:off x="1008185" y="864030"/>
            <a:ext cx="6318738"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solidFill>
                  <a:schemeClr val="tx1"/>
                </a:solidFill>
              </a:rPr>
              <a:t>Exercise Steps</a:t>
            </a:r>
            <a:endParaRPr dirty="0">
              <a:solidFill>
                <a:schemeClr val="tx1"/>
              </a:solidFill>
            </a:endParaRPr>
          </a:p>
        </p:txBody>
      </p:sp>
      <p:pic>
        <p:nvPicPr>
          <p:cNvPr id="3" name="Picture 2" descr="A close up of a sign&#10;&#10;Description automatically generated">
            <a:extLst>
              <a:ext uri="{FF2B5EF4-FFF2-40B4-BE49-F238E27FC236}">
                <a16:creationId xmlns:a16="http://schemas.microsoft.com/office/drawing/2014/main" id="{BED0F1AE-C7F9-4A98-9406-F740E499421D}"/>
              </a:ext>
            </a:extLst>
          </p:cNvPr>
          <p:cNvPicPr>
            <a:picLocks noChangeAspect="1"/>
          </p:cNvPicPr>
          <p:nvPr/>
        </p:nvPicPr>
        <p:blipFill>
          <a:blip r:embed="rId3"/>
          <a:stretch>
            <a:fillRect/>
          </a:stretch>
        </p:blipFill>
        <p:spPr>
          <a:xfrm>
            <a:off x="277674" y="864030"/>
            <a:ext cx="562708" cy="562708"/>
          </a:xfrm>
          <a:prstGeom prst="rect">
            <a:avLst/>
          </a:prstGeom>
        </p:spPr>
      </p:pic>
    </p:spTree>
    <p:extLst>
      <p:ext uri="{BB962C8B-B14F-4D97-AF65-F5344CB8AC3E}">
        <p14:creationId xmlns:p14="http://schemas.microsoft.com/office/powerpoint/2010/main" val="1824033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5" name="Picture 4" descr="A close up of a sign&#10;&#10;Description automatically generated">
            <a:extLst>
              <a:ext uri="{FF2B5EF4-FFF2-40B4-BE49-F238E27FC236}">
                <a16:creationId xmlns:a16="http://schemas.microsoft.com/office/drawing/2014/main" id="{22B30F76-A8B1-AD4B-B068-4F9EDA699BB5}"/>
              </a:ext>
            </a:extLst>
          </p:cNvPr>
          <p:cNvPicPr>
            <a:picLocks noChangeAspect="1"/>
          </p:cNvPicPr>
          <p:nvPr/>
        </p:nvPicPr>
        <p:blipFill>
          <a:blip r:embed="rId3"/>
          <a:stretch>
            <a:fillRect/>
          </a:stretch>
        </p:blipFill>
        <p:spPr>
          <a:xfrm>
            <a:off x="277674" y="864030"/>
            <a:ext cx="562708" cy="562708"/>
          </a:xfrm>
          <a:prstGeom prst="rect">
            <a:avLst/>
          </a:prstGeom>
        </p:spPr>
      </p:pic>
      <p:sp>
        <p:nvSpPr>
          <p:cNvPr id="111" name="Google Shape;111;p18"/>
          <p:cNvSpPr txBox="1">
            <a:spLocks noGrp="1"/>
          </p:cNvSpPr>
          <p:nvPr>
            <p:ph type="body" idx="1"/>
          </p:nvPr>
        </p:nvSpPr>
        <p:spPr>
          <a:xfrm>
            <a:off x="550985" y="1652953"/>
            <a:ext cx="8042030" cy="2068709"/>
          </a:xfrm>
          <a:prstGeom prst="rect">
            <a:avLst/>
          </a:prstGeom>
        </p:spPr>
        <p:txBody>
          <a:bodyPr spcFirstLastPara="1" wrap="square" lIns="0" tIns="91425" rIns="0" bIns="91425" anchor="t" anchorCtr="0">
            <a:noAutofit/>
          </a:bodyPr>
          <a:lstStyle/>
          <a:p>
            <a:pPr marL="283464" lvl="0" indent="-342900" algn="l" rtl="0">
              <a:spcBef>
                <a:spcPts val="600"/>
              </a:spcBef>
              <a:spcAft>
                <a:spcPts val="0"/>
              </a:spcAft>
              <a:buFont typeface="+mj-lt"/>
              <a:buAutoNum type="arabicPeriod"/>
            </a:pPr>
            <a:r>
              <a:rPr lang="en-US" dirty="0"/>
              <a:t>Section Titles of Exercise Files</a:t>
            </a:r>
          </a:p>
          <a:p>
            <a:pPr marL="283464" lvl="0" indent="-342900" algn="l" rtl="0">
              <a:spcBef>
                <a:spcPts val="600"/>
              </a:spcBef>
              <a:spcAft>
                <a:spcPts val="0"/>
              </a:spcAft>
              <a:buFont typeface="+mj-lt"/>
              <a:buAutoNum type="arabicPeriod"/>
            </a:pPr>
            <a:r>
              <a:rPr lang="en-US" dirty="0"/>
              <a:t>Broad Overview of Exercise</a:t>
            </a:r>
          </a:p>
          <a:p>
            <a:pPr marL="283464" lvl="0" indent="-342900" algn="l" rtl="0">
              <a:spcBef>
                <a:spcPts val="600"/>
              </a:spcBef>
              <a:spcAft>
                <a:spcPts val="0"/>
              </a:spcAft>
              <a:buFont typeface="+mj-lt"/>
              <a:buAutoNum type="arabicPeriod"/>
            </a:pPr>
            <a:r>
              <a:rPr lang="en-US" dirty="0"/>
              <a:t>Not a Step-By-Step Walkthrough</a:t>
            </a:r>
            <a:endParaRPr dirty="0"/>
          </a:p>
        </p:txBody>
      </p:sp>
      <p:sp>
        <p:nvSpPr>
          <p:cNvPr id="112" name="Google Shape;112;p18"/>
          <p:cNvSpPr txBox="1">
            <a:spLocks noGrp="1"/>
          </p:cNvSpPr>
          <p:nvPr>
            <p:ph type="title"/>
          </p:nvPr>
        </p:nvSpPr>
        <p:spPr>
          <a:xfrm>
            <a:off x="1008185" y="864030"/>
            <a:ext cx="4478090"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solidFill>
                  <a:schemeClr val="tx1"/>
                </a:solidFill>
              </a:rPr>
              <a:t>Bonus Exercises</a:t>
            </a:r>
            <a:endParaRPr dirty="0">
              <a:solidFill>
                <a:schemeClr val="tx1"/>
              </a:solidFill>
            </a:endParaRPr>
          </a:p>
        </p:txBody>
      </p:sp>
    </p:spTree>
    <p:extLst>
      <p:ext uri="{BB962C8B-B14F-4D97-AF65-F5344CB8AC3E}">
        <p14:creationId xmlns:p14="http://schemas.microsoft.com/office/powerpoint/2010/main" val="41220625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7;p14">
            <a:extLst>
              <a:ext uri="{FF2B5EF4-FFF2-40B4-BE49-F238E27FC236}">
                <a16:creationId xmlns:a16="http://schemas.microsoft.com/office/drawing/2014/main" id="{B38220D1-7BF4-4CC1-A82F-5B522E62FE99}"/>
              </a:ext>
            </a:extLst>
          </p:cNvPr>
          <p:cNvSpPr txBox="1">
            <a:spLocks/>
          </p:cNvSpPr>
          <p:nvPr/>
        </p:nvSpPr>
        <p:spPr>
          <a:xfrm>
            <a:off x="1339050" y="2062444"/>
            <a:ext cx="6885794" cy="784500"/>
          </a:xfrm>
          <a:prstGeom prst="rect">
            <a:avLst/>
          </a:prstGeom>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5200" b="1" dirty="0">
                <a:latin typeface="Source Sans Pro" panose="020B0503030403020204" pitchFamily="34" charset="0"/>
                <a:ea typeface="Source Sans Pro" panose="020B0503030403020204" pitchFamily="34" charset="0"/>
              </a:rPr>
              <a:t>Securing Content and Fine-Tuning Security</a:t>
            </a:r>
          </a:p>
        </p:txBody>
      </p:sp>
      <p:grpSp>
        <p:nvGrpSpPr>
          <p:cNvPr id="3" name="Google Shape;275;p23">
            <a:extLst>
              <a:ext uri="{FF2B5EF4-FFF2-40B4-BE49-F238E27FC236}">
                <a16:creationId xmlns:a16="http://schemas.microsoft.com/office/drawing/2014/main" id="{AFD47661-1F62-4C70-B083-E13F9F942F1B}"/>
              </a:ext>
            </a:extLst>
          </p:cNvPr>
          <p:cNvGrpSpPr/>
          <p:nvPr/>
        </p:nvGrpSpPr>
        <p:grpSpPr>
          <a:xfrm>
            <a:off x="919156" y="1846970"/>
            <a:ext cx="445337" cy="425232"/>
            <a:chOff x="1893225" y="1043450"/>
            <a:chExt cx="4277300" cy="4084200"/>
          </a:xfrm>
        </p:grpSpPr>
        <p:sp>
          <p:nvSpPr>
            <p:cNvPr id="4" name="Google Shape;276;p23">
              <a:extLst>
                <a:ext uri="{FF2B5EF4-FFF2-40B4-BE49-F238E27FC236}">
                  <a16:creationId xmlns:a16="http://schemas.microsoft.com/office/drawing/2014/main" id="{BF498A3D-B7DD-4E56-A2A5-4100B1C2904D}"/>
                </a:ext>
              </a:extLst>
            </p:cNvPr>
            <p:cNvSpPr/>
            <p:nvPr/>
          </p:nvSpPr>
          <p:spPr>
            <a:xfrm>
              <a:off x="2497225" y="1043450"/>
              <a:ext cx="3673300" cy="4084200"/>
            </a:xfrm>
            <a:custGeom>
              <a:avLst/>
              <a:gdLst/>
              <a:ahLst/>
              <a:cxnLst/>
              <a:rect l="l" t="t" r="r" b="b"/>
              <a:pathLst>
                <a:path w="146932" h="163368" extrusionOk="0">
                  <a:moveTo>
                    <a:pt x="19230" y="22023"/>
                  </a:moveTo>
                  <a:cubicBezTo>
                    <a:pt x="35007" y="0"/>
                    <a:pt x="78725" y="2959"/>
                    <a:pt x="102392" y="24324"/>
                  </a:cubicBezTo>
                  <a:cubicBezTo>
                    <a:pt x="146932" y="64427"/>
                    <a:pt x="89080" y="163367"/>
                    <a:pt x="35007" y="123758"/>
                  </a:cubicBezTo>
                  <a:cubicBezTo>
                    <a:pt x="33528" y="122936"/>
                    <a:pt x="32213" y="121950"/>
                    <a:pt x="30899" y="120800"/>
                  </a:cubicBezTo>
                  <a:cubicBezTo>
                    <a:pt x="13806" y="106008"/>
                    <a:pt x="0" y="84971"/>
                    <a:pt x="14628" y="31556"/>
                  </a:cubicBezTo>
                  <a:cubicBezTo>
                    <a:pt x="15614" y="27940"/>
                    <a:pt x="17257" y="24817"/>
                    <a:pt x="19230" y="22023"/>
                  </a:cubicBezTo>
                  <a:close/>
                </a:path>
              </a:pathLst>
            </a:custGeom>
            <a:solidFill>
              <a:srgbClr val="1AA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77;p23">
              <a:extLst>
                <a:ext uri="{FF2B5EF4-FFF2-40B4-BE49-F238E27FC236}">
                  <a16:creationId xmlns:a16="http://schemas.microsoft.com/office/drawing/2014/main" id="{5E8CBB7B-9A6E-41EA-BA40-311A686B1279}"/>
                </a:ext>
              </a:extLst>
            </p:cNvPr>
            <p:cNvSpPr/>
            <p:nvPr/>
          </p:nvSpPr>
          <p:spPr>
            <a:xfrm>
              <a:off x="1893225" y="1129725"/>
              <a:ext cx="3648650" cy="3085750"/>
            </a:xfrm>
            <a:custGeom>
              <a:avLst/>
              <a:gdLst/>
              <a:ahLst/>
              <a:cxnLst/>
              <a:rect l="l" t="t" r="r" b="b"/>
              <a:pathLst>
                <a:path w="145946" h="123430" extrusionOk="0">
                  <a:moveTo>
                    <a:pt x="43390" y="18572"/>
                  </a:moveTo>
                  <a:cubicBezTo>
                    <a:pt x="88915" y="1"/>
                    <a:pt x="145946" y="44705"/>
                    <a:pt x="101570" y="94504"/>
                  </a:cubicBezTo>
                  <a:cubicBezTo>
                    <a:pt x="91216" y="106008"/>
                    <a:pt x="75110" y="116198"/>
                    <a:pt x="59167" y="120307"/>
                  </a:cubicBezTo>
                  <a:cubicBezTo>
                    <a:pt x="47498" y="123430"/>
                    <a:pt x="35994" y="123265"/>
                    <a:pt x="26954" y="118006"/>
                  </a:cubicBezTo>
                  <a:cubicBezTo>
                    <a:pt x="5260" y="106008"/>
                    <a:pt x="0" y="62948"/>
                    <a:pt x="16600" y="39938"/>
                  </a:cubicBezTo>
                  <a:cubicBezTo>
                    <a:pt x="24325" y="29584"/>
                    <a:pt x="33528" y="22517"/>
                    <a:pt x="43390" y="18572"/>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8;p23">
              <a:extLst>
                <a:ext uri="{FF2B5EF4-FFF2-40B4-BE49-F238E27FC236}">
                  <a16:creationId xmlns:a16="http://schemas.microsoft.com/office/drawing/2014/main" id="{B847F13C-823A-4DF6-A8CC-F7E9F2FBE8FF}"/>
                </a:ext>
              </a:extLst>
            </p:cNvPr>
            <p:cNvSpPr/>
            <p:nvPr/>
          </p:nvSpPr>
          <p:spPr>
            <a:xfrm>
              <a:off x="2497225" y="1486675"/>
              <a:ext cx="2869075" cy="2650725"/>
            </a:xfrm>
            <a:custGeom>
              <a:avLst/>
              <a:gdLst/>
              <a:ahLst/>
              <a:cxnLst/>
              <a:rect l="l" t="t" r="r" b="b"/>
              <a:pathLst>
                <a:path w="114763" h="106029" extrusionOk="0">
                  <a:moveTo>
                    <a:pt x="41262" y="1"/>
                  </a:moveTo>
                  <a:cubicBezTo>
                    <a:pt x="33928" y="1"/>
                    <a:pt x="26435" y="1355"/>
                    <a:pt x="19230" y="4294"/>
                  </a:cubicBezTo>
                  <a:cubicBezTo>
                    <a:pt x="17257" y="7088"/>
                    <a:pt x="15614" y="10211"/>
                    <a:pt x="14628" y="13827"/>
                  </a:cubicBezTo>
                  <a:cubicBezTo>
                    <a:pt x="0" y="67242"/>
                    <a:pt x="13806" y="88279"/>
                    <a:pt x="30899" y="103071"/>
                  </a:cubicBezTo>
                  <a:cubicBezTo>
                    <a:pt x="32213" y="104221"/>
                    <a:pt x="33528" y="105207"/>
                    <a:pt x="35007" y="106029"/>
                  </a:cubicBezTo>
                  <a:cubicBezTo>
                    <a:pt x="50950" y="101920"/>
                    <a:pt x="67056" y="91730"/>
                    <a:pt x="77410" y="80226"/>
                  </a:cubicBezTo>
                  <a:cubicBezTo>
                    <a:pt x="114763" y="38308"/>
                    <a:pt x="80268" y="1"/>
                    <a:pt x="41262" y="1"/>
                  </a:cubicBezTo>
                  <a:close/>
                </a:path>
              </a:pathLst>
            </a:custGeom>
            <a:solidFill>
              <a:srgbClr val="134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655351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Fine-Tuning Security</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Portal Properties are used to fine-tune security features in Liferay DXP</a:t>
            </a:r>
          </a:p>
          <a:p>
            <a:pPr marL="283464" indent="-285750">
              <a:spcBef>
                <a:spcPts val="600"/>
              </a:spcBef>
              <a:buSzPct val="150000"/>
              <a:buFont typeface="Arial" panose="020B0604020202020204" pitchFamily="34" charset="0"/>
              <a:buChar char="•"/>
            </a:pPr>
            <a:r>
              <a:rPr lang="en-US" dirty="0"/>
              <a:t>Features that can be configured include:</a:t>
            </a:r>
          </a:p>
          <a:p>
            <a:pPr lvl="1" fontAlgn="base">
              <a:lnSpc>
                <a:spcPct val="114000"/>
              </a:lnSpc>
              <a:spcBef>
                <a:spcPts val="600"/>
              </a:spcBef>
            </a:pPr>
            <a:r>
              <a:rPr lang="en-US" sz="1600" dirty="0"/>
              <a:t>Liferay Portal’s HTTPS web server address</a:t>
            </a:r>
          </a:p>
          <a:p>
            <a:pPr lvl="1" fontAlgn="base">
              <a:lnSpc>
                <a:spcPct val="114000"/>
              </a:lnSpc>
              <a:spcBef>
                <a:spcPts val="600"/>
              </a:spcBef>
            </a:pPr>
            <a:r>
              <a:rPr lang="en-US" sz="1600" dirty="0"/>
              <a:t>The list of allowed servers to which Users can be redirected </a:t>
            </a:r>
          </a:p>
          <a:p>
            <a:pPr lvl="1" fontAlgn="base">
              <a:lnSpc>
                <a:spcPct val="114000"/>
              </a:lnSpc>
              <a:spcBef>
                <a:spcPts val="600"/>
              </a:spcBef>
            </a:pPr>
            <a:r>
              <a:rPr lang="en-US" sz="1600" dirty="0"/>
              <a:t>The list of portlets that can be accessed from any page</a:t>
            </a:r>
          </a:p>
          <a:p>
            <a:pPr lvl="1" fontAlgn="base">
              <a:lnSpc>
                <a:spcPct val="114000"/>
              </a:lnSpc>
              <a:spcBef>
                <a:spcPts val="600"/>
              </a:spcBef>
            </a:pPr>
            <a:r>
              <a:rPr lang="en-US" sz="1600" dirty="0"/>
              <a:t>The file types allowed to be uploaded and downloaded</a:t>
            </a:r>
          </a:p>
        </p:txBody>
      </p:sp>
    </p:spTree>
    <p:extLst>
      <p:ext uri="{BB962C8B-B14F-4D97-AF65-F5344CB8AC3E}">
        <p14:creationId xmlns:p14="http://schemas.microsoft.com/office/powerpoint/2010/main" val="83626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138249" cy="2293188"/>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The Mondego Group needs robust security measures on its Site to ensure that company and User information and assets are protected. To ensure the security of its platform, Mondego wants to:</a:t>
            </a:r>
          </a:p>
          <a:p>
            <a:pPr lvl="1" fontAlgn="base">
              <a:lnSpc>
                <a:spcPct val="114000"/>
              </a:lnSpc>
              <a:spcBef>
                <a:spcPts val="600"/>
              </a:spcBef>
            </a:pPr>
            <a:r>
              <a:rPr lang="en-US" sz="1600" dirty="0"/>
              <a:t>Enable Multi-Factor Authentication</a:t>
            </a:r>
          </a:p>
          <a:p>
            <a:pPr lvl="1" fontAlgn="base">
              <a:lnSpc>
                <a:spcPct val="114000"/>
              </a:lnSpc>
              <a:spcBef>
                <a:spcPts val="600"/>
              </a:spcBef>
            </a:pPr>
            <a:r>
              <a:rPr lang="en-US" sz="1600" dirty="0"/>
              <a:t>Define permissions and policies for passwords and remote services</a:t>
            </a:r>
          </a:p>
          <a:p>
            <a:pPr lvl="1" fontAlgn="base">
              <a:lnSpc>
                <a:spcPct val="114000"/>
              </a:lnSpc>
              <a:spcBef>
                <a:spcPts val="600"/>
              </a:spcBef>
            </a:pPr>
            <a:r>
              <a:rPr lang="en-US" sz="1600" dirty="0"/>
              <a:t>Ensure file, document, and media security</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Use Case: The Mondego Group</a:t>
            </a:r>
            <a:endParaRPr dirty="0"/>
          </a:p>
        </p:txBody>
      </p:sp>
      <p:pic>
        <p:nvPicPr>
          <p:cNvPr id="115" name="Google Shape;115;p18"/>
          <p:cNvPicPr preferRelativeResize="0">
            <a:picLocks noChangeAspect="1"/>
          </p:cNvPicPr>
          <p:nvPr/>
        </p:nvPicPr>
        <p:blipFill rotWithShape="1">
          <a:blip r:embed="rId3"/>
          <a:srcRect l="21" r="21"/>
          <a:stretch/>
        </p:blipFill>
        <p:spPr>
          <a:xfrm>
            <a:off x="4637316" y="1762096"/>
            <a:ext cx="4411397" cy="2199612"/>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28241582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err="1"/>
              <a:t>AntiSamy</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In Liferay DXP, the </a:t>
            </a:r>
            <a:r>
              <a:rPr lang="en-US" dirty="0" err="1"/>
              <a:t>AntiSamy</a:t>
            </a:r>
            <a:r>
              <a:rPr lang="en-US" dirty="0"/>
              <a:t> module protects against user-entered malicious code on blogs, message boards, and other applications that allow users to post content</a:t>
            </a:r>
          </a:p>
          <a:p>
            <a:pPr marL="283464" indent="-285750">
              <a:spcBef>
                <a:spcPts val="600"/>
              </a:spcBef>
              <a:buSzPct val="150000"/>
              <a:buFont typeface="Arial" panose="020B0604020202020204" pitchFamily="34" charset="0"/>
              <a:buChar char="•"/>
            </a:pPr>
            <a:r>
              <a:rPr lang="en-US" dirty="0"/>
              <a:t>The </a:t>
            </a:r>
            <a:r>
              <a:rPr lang="en-US" dirty="0" err="1"/>
              <a:t>AntiSamy</a:t>
            </a:r>
            <a:r>
              <a:rPr lang="en-US" dirty="0"/>
              <a:t> Sanitizer is used to define entities that should be sanitized or not sanitized:</a:t>
            </a:r>
          </a:p>
          <a:p>
            <a:pPr lvl="1" fontAlgn="base">
              <a:lnSpc>
                <a:spcPct val="114000"/>
              </a:lnSpc>
              <a:spcBef>
                <a:spcPts val="600"/>
              </a:spcBef>
            </a:pPr>
            <a:r>
              <a:rPr lang="en-US" sz="1600" i="1" dirty="0"/>
              <a:t>Blacklist</a:t>
            </a:r>
            <a:r>
              <a:rPr lang="en-US" sz="1600" dirty="0"/>
              <a:t> filters the designated content type</a:t>
            </a:r>
          </a:p>
          <a:p>
            <a:pPr lvl="1" fontAlgn="base">
              <a:lnSpc>
                <a:spcPct val="114000"/>
              </a:lnSpc>
              <a:spcBef>
                <a:spcPts val="600"/>
              </a:spcBef>
            </a:pPr>
            <a:r>
              <a:rPr lang="en-US" sz="1600" i="1" dirty="0"/>
              <a:t>Whitelist</a:t>
            </a:r>
            <a:r>
              <a:rPr lang="en-US" sz="1600" dirty="0"/>
              <a:t> prevents the content type from being filtered</a:t>
            </a:r>
          </a:p>
          <a:p>
            <a:pPr marL="283464" indent="-285750" fontAlgn="base">
              <a:spcBef>
                <a:spcPts val="600"/>
              </a:spcBef>
              <a:buSzPct val="150000"/>
              <a:buFont typeface="Arial" panose="020B0604020202020204" pitchFamily="34" charset="0"/>
              <a:buChar char="•"/>
            </a:pPr>
            <a:r>
              <a:rPr lang="en-US" dirty="0"/>
              <a:t>Wildcards can also be used to configure </a:t>
            </a:r>
            <a:r>
              <a:rPr lang="en-US" dirty="0" err="1"/>
              <a:t>AntiSamy</a:t>
            </a:r>
            <a:r>
              <a:rPr lang="en-US" dirty="0"/>
              <a:t> to sanitize only one part of Liferay DXP and nothing else  </a:t>
            </a:r>
          </a:p>
        </p:txBody>
      </p:sp>
    </p:spTree>
    <p:extLst>
      <p:ext uri="{BB962C8B-B14F-4D97-AF65-F5344CB8AC3E}">
        <p14:creationId xmlns:p14="http://schemas.microsoft.com/office/powerpoint/2010/main" val="881998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138249" cy="2293188"/>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Another layer for securing Files in Liferay DXP is the antivirus scanner</a:t>
            </a:r>
          </a:p>
          <a:p>
            <a:pPr marL="283464" indent="-285750">
              <a:spcBef>
                <a:spcPts val="600"/>
              </a:spcBef>
              <a:buSzPct val="150000"/>
              <a:buFont typeface="Arial" panose="020B0604020202020204" pitchFamily="34" charset="0"/>
              <a:buChar char="•"/>
            </a:pPr>
            <a:r>
              <a:rPr lang="en-US" dirty="0"/>
              <a:t>Enabling the antivirus scanner checks all files uploaded to Liferay for viruses, automatically rejecting them if one is detected</a:t>
            </a:r>
          </a:p>
          <a:p>
            <a:pPr lvl="1" fontAlgn="base">
              <a:lnSpc>
                <a:spcPct val="114000"/>
              </a:lnSpc>
              <a:spcBef>
                <a:spcPts val="600"/>
              </a:spcBef>
            </a:pPr>
            <a:r>
              <a:rPr lang="en-US" sz="1600" dirty="0"/>
              <a:t>Liferay integrates with the </a:t>
            </a:r>
            <a:r>
              <a:rPr lang="en-US" sz="1600" dirty="0" err="1"/>
              <a:t>ClamAC</a:t>
            </a:r>
            <a:r>
              <a:rPr lang="en-US" sz="1600" dirty="0"/>
              <a:t> Daemon (</a:t>
            </a:r>
            <a:r>
              <a:rPr lang="en-US" sz="1600" dirty="0" err="1"/>
              <a:t>Clamd</a:t>
            </a:r>
            <a:r>
              <a:rPr lang="en-US" sz="1600" dirty="0"/>
              <a:t>), which is configured and (for optimal performance) run on a separate server</a:t>
            </a:r>
          </a:p>
        </p:txBody>
      </p:sp>
      <p:sp>
        <p:nvSpPr>
          <p:cNvPr id="112" name="Google Shape;112;p18"/>
          <p:cNvSpPr txBox="1">
            <a:spLocks noGrp="1"/>
          </p:cNvSpPr>
          <p:nvPr>
            <p:ph type="title"/>
          </p:nvPr>
        </p:nvSpPr>
        <p:spPr>
          <a:xfrm>
            <a:off x="433754" y="758523"/>
            <a:ext cx="6062739" cy="572700"/>
          </a:xfrm>
          <a:prstGeom prst="rect">
            <a:avLst/>
          </a:prstGeom>
        </p:spPr>
        <p:txBody>
          <a:bodyPr spcFirstLastPara="1" wrap="square" lIns="0" tIns="91425" rIns="0" bIns="91425" anchor="t" anchorCtr="0">
            <a:noAutofit/>
          </a:bodyPr>
          <a:lstStyle/>
          <a:p>
            <a:pPr lvl="0"/>
            <a:r>
              <a:rPr lang="en-US" dirty="0"/>
              <a:t>Enabling Antivirus Scanning for File Upload</a:t>
            </a:r>
            <a:endParaRPr dirty="0"/>
          </a:p>
        </p:txBody>
      </p:sp>
      <p:pic>
        <p:nvPicPr>
          <p:cNvPr id="115" name="Google Shape;115;p18"/>
          <p:cNvPicPr preferRelativeResize="0">
            <a:picLocks noChangeAspect="1"/>
          </p:cNvPicPr>
          <p:nvPr/>
        </p:nvPicPr>
        <p:blipFill rotWithShape="1">
          <a:blip r:embed="rId3"/>
          <a:srcRect t="844" b="844"/>
          <a:stretch/>
        </p:blipFill>
        <p:spPr>
          <a:xfrm>
            <a:off x="4736616" y="1619250"/>
            <a:ext cx="4116872" cy="2744577"/>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3914430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Securing Elasticsearch</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The default search engine in Liferay DXP is Elasticsearch</a:t>
            </a:r>
          </a:p>
          <a:p>
            <a:pPr marL="283464" indent="-285750">
              <a:spcBef>
                <a:spcPts val="600"/>
              </a:spcBef>
              <a:buSzPct val="150000"/>
              <a:buFont typeface="Arial" panose="020B0604020202020204" pitchFamily="34" charset="0"/>
              <a:buChar char="•"/>
            </a:pPr>
            <a:r>
              <a:rPr lang="en-US" dirty="0"/>
              <a:t>After installing and connecting Elasticsearch, the search engine is secured by:</a:t>
            </a:r>
          </a:p>
          <a:p>
            <a:pPr lvl="1" fontAlgn="base">
              <a:lnSpc>
                <a:spcPct val="114000"/>
              </a:lnSpc>
              <a:spcBef>
                <a:spcPts val="600"/>
              </a:spcBef>
            </a:pPr>
            <a:r>
              <a:rPr lang="en-US" sz="1600" dirty="0"/>
              <a:t>Enabling X-Pack Security and setting up X-Pack Users</a:t>
            </a:r>
          </a:p>
          <a:p>
            <a:pPr lvl="1" fontAlgn="base">
              <a:lnSpc>
                <a:spcPct val="114000"/>
              </a:lnSpc>
              <a:spcBef>
                <a:spcPts val="600"/>
              </a:spcBef>
            </a:pPr>
            <a:r>
              <a:rPr lang="en-US" sz="1600" dirty="0"/>
              <a:t>Enabling Transport Layer Security (TLS) by generating and applying node certificates and keys</a:t>
            </a:r>
            <a:endParaRPr lang="en-US" dirty="0"/>
          </a:p>
          <a:p>
            <a:pPr marL="283464" indent="-285750">
              <a:spcBef>
                <a:spcPts val="600"/>
              </a:spcBef>
              <a:buSzPct val="150000"/>
              <a:buFont typeface="Arial" panose="020B0604020202020204" pitchFamily="34" charset="0"/>
              <a:buChar char="•"/>
            </a:pPr>
            <a:r>
              <a:rPr lang="en-US" dirty="0"/>
              <a:t>Once everything is set up, security can be configured in Liferay DXP by entering property values or using a configuration file</a:t>
            </a:r>
          </a:p>
        </p:txBody>
      </p:sp>
    </p:spTree>
    <p:extLst>
      <p:ext uri="{BB962C8B-B14F-4D97-AF65-F5344CB8AC3E}">
        <p14:creationId xmlns:p14="http://schemas.microsoft.com/office/powerpoint/2010/main" val="35303047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Audit</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The Audit section provides a log of actions taken on the system, allowing the system administrators to determine what instance and request an event belongs to </a:t>
            </a:r>
          </a:p>
          <a:p>
            <a:pPr marL="283464" indent="-285750">
              <a:spcBef>
                <a:spcPts val="600"/>
              </a:spcBef>
              <a:buSzPct val="150000"/>
              <a:buFont typeface="Arial" panose="020B0604020202020204" pitchFamily="34" charset="0"/>
              <a:buChar char="•"/>
            </a:pPr>
            <a:r>
              <a:rPr lang="en-US" dirty="0"/>
              <a:t>Audit features and settings are managed under System Settings</a:t>
            </a:r>
          </a:p>
        </p:txBody>
      </p:sp>
      <p:pic>
        <p:nvPicPr>
          <p:cNvPr id="2" name="Picture 1">
            <a:extLst>
              <a:ext uri="{FF2B5EF4-FFF2-40B4-BE49-F238E27FC236}">
                <a16:creationId xmlns:a16="http://schemas.microsoft.com/office/drawing/2014/main" id="{2C58271F-2FC5-794C-8E0A-D89A62611A52}"/>
              </a:ext>
            </a:extLst>
          </p:cNvPr>
          <p:cNvPicPr>
            <a:picLocks noChangeAspect="1"/>
          </p:cNvPicPr>
          <p:nvPr/>
        </p:nvPicPr>
        <p:blipFill>
          <a:blip r:embed="rId3"/>
          <a:stretch>
            <a:fillRect/>
          </a:stretch>
        </p:blipFill>
        <p:spPr>
          <a:xfrm>
            <a:off x="2706051" y="2484674"/>
            <a:ext cx="3731898" cy="2056658"/>
          </a:xfrm>
          <a:prstGeom prst="rect">
            <a:avLst/>
          </a:prstGeom>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36289153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Use Case: Securing Content on Mondego Sites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The Mondego Group has several Sites that feature blogs, message boards, forums, submissions forms, and other places where Users can post content or upload files. To prevent any security breaches Mondego can:</a:t>
            </a:r>
          </a:p>
          <a:p>
            <a:pPr lvl="1" fontAlgn="base">
              <a:lnSpc>
                <a:spcPct val="114000"/>
              </a:lnSpc>
              <a:spcBef>
                <a:spcPts val="600"/>
              </a:spcBef>
            </a:pPr>
            <a:r>
              <a:rPr lang="en-US" sz="1600" dirty="0"/>
              <a:t>Configure </a:t>
            </a:r>
            <a:r>
              <a:rPr lang="en-US" sz="1600" dirty="0" err="1"/>
              <a:t>AntiSamy</a:t>
            </a:r>
            <a:r>
              <a:rPr lang="en-US" sz="1600" dirty="0"/>
              <a:t> to sanitize blogs and message boards</a:t>
            </a:r>
          </a:p>
          <a:p>
            <a:pPr lvl="1" fontAlgn="base">
              <a:lnSpc>
                <a:spcPct val="114000"/>
              </a:lnSpc>
              <a:spcBef>
                <a:spcPts val="600"/>
              </a:spcBef>
            </a:pPr>
            <a:r>
              <a:rPr lang="en-US" sz="1600" dirty="0"/>
              <a:t>Enable Antivirus scanning to check all uploaded files for viruses </a:t>
            </a:r>
          </a:p>
          <a:p>
            <a:pPr marL="283464" indent="-285750">
              <a:spcBef>
                <a:spcPts val="600"/>
              </a:spcBef>
              <a:buSzPct val="150000"/>
              <a:buFont typeface="Arial" panose="020B0604020202020204" pitchFamily="34" charset="0"/>
              <a:buChar char="•"/>
            </a:pPr>
            <a:r>
              <a:rPr lang="en-US" dirty="0"/>
              <a:t>If the Mondego system administrators encounter any unusual activity, they can determine the source using Audit. </a:t>
            </a:r>
          </a:p>
        </p:txBody>
      </p:sp>
    </p:spTree>
    <p:extLst>
      <p:ext uri="{BB962C8B-B14F-4D97-AF65-F5344CB8AC3E}">
        <p14:creationId xmlns:p14="http://schemas.microsoft.com/office/powerpoint/2010/main" val="17483249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362092"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The </a:t>
            </a:r>
            <a:r>
              <a:rPr lang="en-US" b="1" dirty="0" err="1">
                <a:solidFill>
                  <a:schemeClr val="bg1">
                    <a:lumMod val="75000"/>
                  </a:schemeClr>
                </a:solidFill>
                <a:highlight>
                  <a:srgbClr val="C0C0C0"/>
                </a:highlight>
              </a:rPr>
              <a:t>AntiSamy</a:t>
            </a:r>
            <a:r>
              <a:rPr lang="en-US" dirty="0"/>
              <a:t> module is enabled on Mondego Sites to sanitize message boards and blogs in case Users post content with </a:t>
            </a:r>
            <a:r>
              <a:rPr lang="en-US" b="1" dirty="0">
                <a:solidFill>
                  <a:schemeClr val="bg1">
                    <a:lumMod val="75000"/>
                  </a:schemeClr>
                </a:solidFill>
                <a:highlight>
                  <a:srgbClr val="C0C0C0"/>
                </a:highlight>
              </a:rPr>
              <a:t>malicious</a:t>
            </a:r>
            <a:r>
              <a:rPr lang="en-US" dirty="0"/>
              <a:t> code. </a:t>
            </a:r>
          </a:p>
          <a:p>
            <a:pPr marL="285750" indent="-285750">
              <a:spcBef>
                <a:spcPts val="600"/>
              </a:spcBef>
              <a:buSzPct val="150000"/>
              <a:buFont typeface="Arial" panose="020B0604020202020204" pitchFamily="34" charset="0"/>
              <a:buChar char="•"/>
            </a:pPr>
            <a:r>
              <a:rPr lang="en-US" dirty="0"/>
              <a:t>New Mondego customers fill out a form that includes a field for file upload. To ensure that no dangerous files are uploaded, the </a:t>
            </a:r>
            <a:r>
              <a:rPr lang="en-US" b="1" dirty="0" err="1">
                <a:solidFill>
                  <a:schemeClr val="bg1">
                    <a:lumMod val="75000"/>
                  </a:schemeClr>
                </a:solidFill>
                <a:highlight>
                  <a:srgbClr val="C0C0C0"/>
                </a:highlight>
              </a:rPr>
              <a:t>ClamAC</a:t>
            </a:r>
            <a:r>
              <a:rPr lang="en-US" b="1" dirty="0">
                <a:solidFill>
                  <a:schemeClr val="bg1">
                    <a:lumMod val="75000"/>
                  </a:schemeClr>
                </a:solidFill>
                <a:highlight>
                  <a:srgbClr val="C0C0C0"/>
                </a:highlight>
              </a:rPr>
              <a:t> Daemon antivirus scanner</a:t>
            </a:r>
            <a:r>
              <a:rPr lang="en-US" dirty="0"/>
              <a:t> must be enabled.</a:t>
            </a:r>
          </a:p>
          <a:p>
            <a:pPr marL="285750" indent="-285750">
              <a:spcBef>
                <a:spcPts val="600"/>
              </a:spcBef>
              <a:buSzPct val="150000"/>
              <a:buFont typeface="Arial" panose="020B0604020202020204" pitchFamily="34" charset="0"/>
              <a:buChar char="•"/>
            </a:pPr>
            <a:r>
              <a:rPr lang="en-US" dirty="0"/>
              <a:t>The Mondego system administrator can check the system logs under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Audit</a:t>
            </a:r>
            <a:r>
              <a:rPr lang="en-US" dirty="0"/>
              <a:t> to verify activity on the system. </a:t>
            </a:r>
          </a:p>
          <a:p>
            <a:pPr marL="285750" indent="-285750">
              <a:spcBef>
                <a:spcPts val="600"/>
              </a:spcBef>
              <a:buSzPct val="150000"/>
              <a:buFont typeface="Arial" panose="020B0604020202020204" pitchFamily="34" charset="0"/>
              <a:buChar char="•"/>
            </a:pPr>
            <a:r>
              <a:rPr lang="en-US" dirty="0"/>
              <a:t>Mondego can also fine-tune security using </a:t>
            </a:r>
            <a:r>
              <a:rPr lang="en-US" b="1" dirty="0">
                <a:solidFill>
                  <a:schemeClr val="bg1">
                    <a:lumMod val="75000"/>
                  </a:schemeClr>
                </a:solidFill>
                <a:highlight>
                  <a:srgbClr val="C0C0C0"/>
                </a:highlight>
              </a:rPr>
              <a:t>Portal Properties</a:t>
            </a:r>
            <a:r>
              <a:rPr lang="en-US" dirty="0">
                <a:solidFill>
                  <a:schemeClr val="bg1">
                    <a:lumMod val="75000"/>
                  </a:schemeClr>
                </a:solidFill>
              </a:rPr>
              <a:t> </a:t>
            </a:r>
            <a:r>
              <a:rPr lang="en-US" dirty="0"/>
              <a:t>and by properly configuring and securing applications, like the </a:t>
            </a:r>
            <a:r>
              <a:rPr lang="en-US" b="1" dirty="0">
                <a:solidFill>
                  <a:schemeClr val="bg1">
                    <a:lumMod val="75000"/>
                  </a:schemeClr>
                </a:solidFill>
                <a:highlight>
                  <a:srgbClr val="C0C0C0"/>
                </a:highlight>
              </a:rPr>
              <a:t>Elasticsearch</a:t>
            </a:r>
            <a:r>
              <a:rPr lang="en-US" dirty="0"/>
              <a:t> search engine.</a:t>
            </a:r>
            <a:endParaRPr sz="1600" b="1" u="sng" dirty="0">
              <a:solidFill>
                <a:schemeClr val="accent1"/>
              </a:solidFill>
              <a:latin typeface="Source Sans Pro" panose="020B0503030403020204" pitchFamily="34" charset="0"/>
              <a:ea typeface="Source Sans Pro" panose="020B0503030403020204" pitchFamily="34" charset="0"/>
              <a:cs typeface="Arial" panose="020B0604020202020204" pitchFamily="34" charset="0"/>
            </a:endParaRPr>
          </a:p>
        </p:txBody>
      </p:sp>
    </p:spTree>
    <p:extLst>
      <p:ext uri="{BB962C8B-B14F-4D97-AF65-F5344CB8AC3E}">
        <p14:creationId xmlns:p14="http://schemas.microsoft.com/office/powerpoint/2010/main" val="8405324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362092"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The </a:t>
            </a:r>
            <a:r>
              <a:rPr lang="en-US" b="1" dirty="0" err="1">
                <a:solidFill>
                  <a:schemeClr val="accent1"/>
                </a:solidFill>
                <a:highlight>
                  <a:srgbClr val="C0C0C0"/>
                </a:highlight>
              </a:rPr>
              <a:t>AntiSamy</a:t>
            </a:r>
            <a:r>
              <a:rPr lang="en-US" dirty="0"/>
              <a:t> module is enabled on Mondego Sites to sanitize message boards and blogs in case Users post content with </a:t>
            </a:r>
            <a:r>
              <a:rPr lang="en-US" b="1" dirty="0">
                <a:solidFill>
                  <a:schemeClr val="accent1"/>
                </a:solidFill>
                <a:highlight>
                  <a:srgbClr val="C0C0C0"/>
                </a:highlight>
              </a:rPr>
              <a:t>malicious</a:t>
            </a:r>
            <a:r>
              <a:rPr lang="en-US" dirty="0"/>
              <a:t> code. </a:t>
            </a:r>
          </a:p>
          <a:p>
            <a:pPr marL="285750" indent="-285750">
              <a:spcBef>
                <a:spcPts val="600"/>
              </a:spcBef>
              <a:buSzPct val="150000"/>
              <a:buFont typeface="Arial" panose="020B0604020202020204" pitchFamily="34" charset="0"/>
              <a:buChar char="•"/>
            </a:pPr>
            <a:r>
              <a:rPr lang="en-US" dirty="0"/>
              <a:t>New Mondego customers fill out a form that includes a field for file upload. To ensure that no dangerous files are uploaded, the </a:t>
            </a:r>
            <a:r>
              <a:rPr lang="en-US" b="1" dirty="0" err="1">
                <a:solidFill>
                  <a:schemeClr val="accent1"/>
                </a:solidFill>
                <a:highlight>
                  <a:srgbClr val="C0C0C0"/>
                </a:highlight>
              </a:rPr>
              <a:t>ClamAC</a:t>
            </a:r>
            <a:r>
              <a:rPr lang="en-US" b="1" dirty="0">
                <a:solidFill>
                  <a:schemeClr val="accent1"/>
                </a:solidFill>
                <a:highlight>
                  <a:srgbClr val="C0C0C0"/>
                </a:highlight>
              </a:rPr>
              <a:t> Daemon antivirus scanner</a:t>
            </a:r>
            <a:r>
              <a:rPr lang="en-US" dirty="0"/>
              <a:t> must be enabled.</a:t>
            </a:r>
          </a:p>
          <a:p>
            <a:pPr marL="285750" indent="-285750">
              <a:spcBef>
                <a:spcPts val="600"/>
              </a:spcBef>
              <a:buSzPct val="150000"/>
              <a:buFont typeface="Arial" panose="020B0604020202020204" pitchFamily="34" charset="0"/>
              <a:buChar char="•"/>
            </a:pPr>
            <a:r>
              <a:rPr lang="en-US" dirty="0"/>
              <a:t>The Mondego system administrator can check the system logs under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Audit</a:t>
            </a:r>
            <a:r>
              <a:rPr lang="en-US" dirty="0"/>
              <a:t> to verify activity on the system. </a:t>
            </a:r>
          </a:p>
          <a:p>
            <a:pPr marL="285750" indent="-285750">
              <a:spcBef>
                <a:spcPts val="600"/>
              </a:spcBef>
              <a:buSzPct val="150000"/>
              <a:buFont typeface="Arial" panose="020B0604020202020204" pitchFamily="34" charset="0"/>
              <a:buChar char="•"/>
            </a:pPr>
            <a:r>
              <a:rPr lang="en-US" dirty="0"/>
              <a:t>Mondego can also fine-tune security using </a:t>
            </a:r>
            <a:r>
              <a:rPr lang="en-US" b="1" dirty="0">
                <a:solidFill>
                  <a:schemeClr val="accent1"/>
                </a:solidFill>
                <a:highlight>
                  <a:srgbClr val="C0C0C0"/>
                </a:highlight>
              </a:rPr>
              <a:t>Portal Properties</a:t>
            </a:r>
            <a:r>
              <a:rPr lang="en-US" dirty="0"/>
              <a:t> and by properly configuring and securing applications, like the </a:t>
            </a:r>
            <a:r>
              <a:rPr lang="en-US" b="1" dirty="0">
                <a:solidFill>
                  <a:schemeClr val="accent1"/>
                </a:solidFill>
                <a:highlight>
                  <a:srgbClr val="C0C0C0"/>
                </a:highlight>
              </a:rPr>
              <a:t>Elasticsearch</a:t>
            </a:r>
            <a:r>
              <a:rPr lang="en-US" dirty="0"/>
              <a:t> search engine.</a:t>
            </a:r>
            <a:endParaRPr sz="1600" b="1" u="sng" dirty="0">
              <a:solidFill>
                <a:schemeClr val="accent1"/>
              </a:solidFill>
              <a:latin typeface="Source Sans Pro" panose="020B0503030403020204" pitchFamily="34" charset="0"/>
              <a:ea typeface="Source Sans Pro" panose="020B0503030403020204" pitchFamily="34" charset="0"/>
              <a:cs typeface="Arial" panose="020B0604020202020204" pitchFamily="34" charset="0"/>
            </a:endParaRPr>
          </a:p>
        </p:txBody>
      </p:sp>
    </p:spTree>
    <p:extLst>
      <p:ext uri="{BB962C8B-B14F-4D97-AF65-F5344CB8AC3E}">
        <p14:creationId xmlns:p14="http://schemas.microsoft.com/office/powerpoint/2010/main" val="5523436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1507325" y="2285400"/>
            <a:ext cx="62652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a:t>Exercise: Exercise Title</a:t>
            </a:r>
            <a:endParaRPr dirty="0"/>
          </a:p>
        </p:txBody>
      </p:sp>
    </p:spTree>
    <p:extLst>
      <p:ext uri="{BB962C8B-B14F-4D97-AF65-F5344CB8AC3E}">
        <p14:creationId xmlns:p14="http://schemas.microsoft.com/office/powerpoint/2010/main" val="13067012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5985300"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Exercise Objectives</a:t>
            </a:r>
            <a:endParaRPr dirty="0">
              <a:solidFill>
                <a:schemeClr val="tx1"/>
              </a:solidFill>
            </a:endParaRPr>
          </a:p>
        </p:txBody>
      </p:sp>
      <p:sp>
        <p:nvSpPr>
          <p:cNvPr id="136" name="Google Shape;136;p21"/>
          <p:cNvSpPr txBox="1">
            <a:spLocks noGrp="1"/>
          </p:cNvSpPr>
          <p:nvPr>
            <p:ph type="subTitle" idx="1"/>
          </p:nvPr>
        </p:nvSpPr>
        <p:spPr>
          <a:xfrm>
            <a:off x="2244175" y="1854201"/>
            <a:ext cx="5528100" cy="3091089"/>
          </a:xfrm>
          <a:prstGeom prst="rect">
            <a:avLst/>
          </a:prstGeom>
        </p:spPr>
        <p:txBody>
          <a:bodyPr spcFirstLastPara="1" wrap="square" lIns="0" tIns="91425" rIns="0" bIns="91425" anchor="t" anchorCtr="0">
            <a:noAutofit/>
          </a:bodyPr>
          <a:lstStyle/>
          <a:p>
            <a:pPr marL="285750" lvl="0" indent="-285750" algn="l" rtl="0">
              <a:spcBef>
                <a:spcPts val="600"/>
              </a:spcBef>
              <a:buSzPct val="150000"/>
              <a:buFont typeface="Arial" panose="020B0604020202020204" pitchFamily="34" charset="0"/>
              <a:buChar char="•"/>
            </a:pPr>
            <a:r>
              <a:rPr lang="en" sz="1600" dirty="0"/>
              <a:t>Brief breakdown of what you will be doing in the exercise</a:t>
            </a:r>
          </a:p>
          <a:p>
            <a:pPr marL="285750" lvl="0" indent="-285750" algn="l" rtl="0">
              <a:spcBef>
                <a:spcPts val="600"/>
              </a:spcBef>
              <a:buSzPct val="150000"/>
              <a:buFont typeface="Arial" panose="020B0604020202020204" pitchFamily="34" charset="0"/>
              <a:buChar char="•"/>
            </a:pPr>
            <a:r>
              <a:rPr lang="en" sz="1600" dirty="0"/>
              <a:t>Additio</a:t>
            </a:r>
            <a:r>
              <a:rPr lang="en-US" sz="1600" dirty="0"/>
              <a:t>nal exercise objective</a:t>
            </a:r>
          </a:p>
        </p:txBody>
      </p:sp>
    </p:spTree>
    <p:extLst>
      <p:ext uri="{BB962C8B-B14F-4D97-AF65-F5344CB8AC3E}">
        <p14:creationId xmlns:p14="http://schemas.microsoft.com/office/powerpoint/2010/main" val="8525741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550985" y="1652954"/>
            <a:ext cx="8042030" cy="2068709"/>
          </a:xfrm>
          <a:prstGeom prst="rect">
            <a:avLst/>
          </a:prstGeom>
        </p:spPr>
        <p:txBody>
          <a:bodyPr spcFirstLastPara="1" wrap="square" lIns="0" tIns="91425" rIns="0" bIns="91425" anchor="t" anchorCtr="0">
            <a:noAutofit/>
          </a:bodyPr>
          <a:lstStyle/>
          <a:p>
            <a:pPr marL="283464" lvl="0" indent="-342900" algn="l" rtl="0">
              <a:spcBef>
                <a:spcPts val="600"/>
              </a:spcBef>
              <a:spcAft>
                <a:spcPts val="0"/>
              </a:spcAft>
              <a:buFont typeface="+mj-lt"/>
              <a:buAutoNum type="arabicPeriod"/>
            </a:pPr>
            <a:r>
              <a:rPr lang="en-US" dirty="0"/>
              <a:t>Section Titles of Exercise Files</a:t>
            </a:r>
          </a:p>
          <a:p>
            <a:pPr marL="283464" lvl="0" indent="-342900" algn="l" rtl="0">
              <a:spcBef>
                <a:spcPts val="600"/>
              </a:spcBef>
              <a:spcAft>
                <a:spcPts val="0"/>
              </a:spcAft>
              <a:buFont typeface="+mj-lt"/>
              <a:buAutoNum type="arabicPeriod"/>
            </a:pPr>
            <a:r>
              <a:rPr lang="en-US" dirty="0"/>
              <a:t>Broad Overview of Exercise</a:t>
            </a:r>
          </a:p>
          <a:p>
            <a:pPr marL="283464" lvl="0" indent="-342900" algn="l" rtl="0">
              <a:spcBef>
                <a:spcPts val="600"/>
              </a:spcBef>
              <a:spcAft>
                <a:spcPts val="0"/>
              </a:spcAft>
              <a:buFont typeface="+mj-lt"/>
              <a:buAutoNum type="arabicPeriod"/>
            </a:pPr>
            <a:r>
              <a:rPr lang="en-US" dirty="0"/>
              <a:t>Not a Step-By-Step Walkthrough</a:t>
            </a:r>
            <a:endParaRPr dirty="0"/>
          </a:p>
          <a:p>
            <a:pPr marL="283464" lvl="0" indent="-342900" algn="l" rtl="0">
              <a:spcBef>
                <a:spcPts val="600"/>
              </a:spcBef>
              <a:spcAft>
                <a:spcPts val="1600"/>
              </a:spcAft>
              <a:buFont typeface="+mj-lt"/>
              <a:buAutoNum type="arabicPeriod"/>
            </a:pPr>
            <a:endParaRPr dirty="0"/>
          </a:p>
        </p:txBody>
      </p:sp>
      <p:sp>
        <p:nvSpPr>
          <p:cNvPr id="112" name="Google Shape;112;p18"/>
          <p:cNvSpPr txBox="1">
            <a:spLocks noGrp="1"/>
          </p:cNvSpPr>
          <p:nvPr>
            <p:ph type="title"/>
          </p:nvPr>
        </p:nvSpPr>
        <p:spPr>
          <a:xfrm>
            <a:off x="1008185" y="864030"/>
            <a:ext cx="6318738"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solidFill>
                  <a:schemeClr val="tx1"/>
                </a:solidFill>
              </a:rPr>
              <a:t>Exercise Steps</a:t>
            </a:r>
            <a:endParaRPr dirty="0">
              <a:solidFill>
                <a:schemeClr val="tx1"/>
              </a:solidFill>
            </a:endParaRPr>
          </a:p>
        </p:txBody>
      </p:sp>
      <p:pic>
        <p:nvPicPr>
          <p:cNvPr id="3" name="Picture 2" descr="A close up of a sign&#10;&#10;Description automatically generated">
            <a:extLst>
              <a:ext uri="{FF2B5EF4-FFF2-40B4-BE49-F238E27FC236}">
                <a16:creationId xmlns:a16="http://schemas.microsoft.com/office/drawing/2014/main" id="{BED0F1AE-C7F9-4A98-9406-F740E499421D}"/>
              </a:ext>
            </a:extLst>
          </p:cNvPr>
          <p:cNvPicPr>
            <a:picLocks noChangeAspect="1"/>
          </p:cNvPicPr>
          <p:nvPr/>
        </p:nvPicPr>
        <p:blipFill>
          <a:blip r:embed="rId3"/>
          <a:stretch>
            <a:fillRect/>
          </a:stretch>
        </p:blipFill>
        <p:spPr>
          <a:xfrm>
            <a:off x="277674" y="864030"/>
            <a:ext cx="562708" cy="562708"/>
          </a:xfrm>
          <a:prstGeom prst="rect">
            <a:avLst/>
          </a:prstGeom>
        </p:spPr>
      </p:pic>
    </p:spTree>
    <p:extLst>
      <p:ext uri="{BB962C8B-B14F-4D97-AF65-F5344CB8AC3E}">
        <p14:creationId xmlns:p14="http://schemas.microsoft.com/office/powerpoint/2010/main" val="4079969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5"/>
          <p:cNvSpPr txBox="1">
            <a:spLocks noGrp="1"/>
          </p:cNvSpPr>
          <p:nvPr>
            <p:ph type="subTitle" idx="1"/>
          </p:nvPr>
        </p:nvSpPr>
        <p:spPr>
          <a:xfrm>
            <a:off x="2824958" y="1850900"/>
            <a:ext cx="5404517" cy="2115600"/>
          </a:xfrm>
          <a:prstGeom prst="rect">
            <a:avLst/>
          </a:prstGeom>
        </p:spPr>
        <p:txBody>
          <a:bodyPr spcFirstLastPara="1" wrap="square" lIns="0" tIns="91425" rIns="0" bIns="91425" anchor="t" anchorCtr="0">
            <a:noAutofit/>
          </a:bodyPr>
          <a:lstStyle/>
          <a:p>
            <a:pPr marL="0" indent="0">
              <a:spcBef>
                <a:spcPts val="600"/>
              </a:spcBef>
              <a:spcAft>
                <a:spcPts val="1600"/>
              </a:spcAft>
            </a:pPr>
            <a:r>
              <a:rPr lang="en-US" sz="1600" dirty="0">
                <a:solidFill>
                  <a:schemeClr val="accent2"/>
                </a:solidFill>
              </a:rPr>
              <a:t>Increase </a:t>
            </a:r>
            <a:r>
              <a:rPr lang="en-US" sz="1600" dirty="0">
                <a:solidFill>
                  <a:schemeClr val="tx1"/>
                </a:solidFill>
              </a:rPr>
              <a:t>account security by configuring multi-factor authentication</a:t>
            </a:r>
          </a:p>
          <a:p>
            <a:pPr marL="0" indent="0">
              <a:spcBef>
                <a:spcPts val="600"/>
              </a:spcBef>
              <a:spcAft>
                <a:spcPts val="1600"/>
              </a:spcAft>
            </a:pPr>
            <a:r>
              <a:rPr lang="en-US" sz="1600" dirty="0">
                <a:solidFill>
                  <a:schemeClr val="accent2"/>
                </a:solidFill>
              </a:rPr>
              <a:t>Increase </a:t>
            </a:r>
            <a:r>
              <a:rPr lang="en-US" sz="1600" dirty="0"/>
              <a:t>platform and document security by enabling antivirus and utilizing other security tools</a:t>
            </a:r>
            <a:endParaRPr lang="en-US" sz="1600" dirty="0">
              <a:solidFill>
                <a:schemeClr val="tx1"/>
              </a:solidFill>
            </a:endParaRPr>
          </a:p>
          <a:p>
            <a:pPr marL="0" indent="0">
              <a:spcBef>
                <a:spcPts val="600"/>
              </a:spcBef>
              <a:spcAft>
                <a:spcPts val="1600"/>
              </a:spcAft>
            </a:pPr>
            <a:r>
              <a:rPr lang="en-US" sz="1600" dirty="0">
                <a:solidFill>
                  <a:srgbClr val="FF0000"/>
                </a:solidFill>
              </a:rPr>
              <a:t>Reduce </a:t>
            </a:r>
            <a:r>
              <a:rPr lang="en-US" sz="1600" dirty="0">
                <a:solidFill>
                  <a:schemeClr val="tx1"/>
                </a:solidFill>
              </a:rPr>
              <a:t>the</a:t>
            </a:r>
            <a:r>
              <a:rPr lang="en-US" sz="1600" dirty="0">
                <a:solidFill>
                  <a:srgbClr val="FF0000"/>
                </a:solidFill>
              </a:rPr>
              <a:t> </a:t>
            </a:r>
            <a:r>
              <a:rPr lang="en-US" sz="1600" dirty="0"/>
              <a:t>risk of unauthorized access to documents and services</a:t>
            </a:r>
            <a:endParaRPr lang="en-US" sz="1600" dirty="0">
              <a:solidFill>
                <a:schemeClr val="tx1"/>
              </a:solidFill>
            </a:endParaRPr>
          </a:p>
        </p:txBody>
      </p:sp>
      <p:sp>
        <p:nvSpPr>
          <p:cNvPr id="8" name="Google Shape;135;p21">
            <a:extLst>
              <a:ext uri="{FF2B5EF4-FFF2-40B4-BE49-F238E27FC236}">
                <a16:creationId xmlns:a16="http://schemas.microsoft.com/office/drawing/2014/main" id="{C75B7EF3-A259-1C4D-B1A2-90FDE18243F1}"/>
              </a:ext>
            </a:extLst>
          </p:cNvPr>
          <p:cNvSpPr txBox="1">
            <a:spLocks/>
          </p:cNvSpPr>
          <p:nvPr/>
        </p:nvSpPr>
        <p:spPr>
          <a:xfrm>
            <a:off x="2244175" y="1199488"/>
            <a:ext cx="5985300" cy="5292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Source Sans Pro"/>
              <a:buNone/>
              <a:defRPr sz="2400" b="1" i="0" u="none" strike="noStrike" cap="none">
                <a:solidFill>
                  <a:schemeClr val="dk1"/>
                </a:solidFill>
                <a:latin typeface="Source Sans Pro"/>
                <a:ea typeface="Source Sans Pro"/>
                <a:cs typeface="Source Sans Pro"/>
                <a:sym typeface="Source Sans Pro"/>
              </a:defRPr>
            </a:lvl1pPr>
            <a:lvl2pPr marR="0" lvl="1"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2pPr>
            <a:lvl3pPr marR="0" lvl="2"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3pPr>
            <a:lvl4pPr marR="0" lvl="3"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4pPr>
            <a:lvl5pPr marR="0" lvl="4"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5pPr>
            <a:lvl6pPr marR="0" lvl="5"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6pPr>
            <a:lvl7pPr marR="0" lvl="6"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7pPr>
            <a:lvl8pPr marR="0" lvl="7"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8pPr>
            <a:lvl9pPr marR="0" lvl="8"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9pPr>
          </a:lstStyle>
          <a:p>
            <a:pPr defTabSz="914378">
              <a:buClr>
                <a:srgbClr val="09101D"/>
              </a:buClr>
            </a:pPr>
            <a:r>
              <a:rPr lang="en-US" dirty="0">
                <a:solidFill>
                  <a:srgbClr val="09101D"/>
                </a:solidFill>
              </a:rPr>
              <a:t>Relevant KPIs</a:t>
            </a:r>
          </a:p>
        </p:txBody>
      </p:sp>
      <p:pic>
        <p:nvPicPr>
          <p:cNvPr id="6" name="Picture 5" descr="A picture containing drawing&#10;&#10;Description automatically generated">
            <a:extLst>
              <a:ext uri="{FF2B5EF4-FFF2-40B4-BE49-F238E27FC236}">
                <a16:creationId xmlns:a16="http://schemas.microsoft.com/office/drawing/2014/main" id="{9A75E890-43A6-0446-82BF-AED87A21A16B}"/>
              </a:ext>
            </a:extLst>
          </p:cNvPr>
          <p:cNvPicPr>
            <a:picLocks noChangeAspect="1"/>
          </p:cNvPicPr>
          <p:nvPr/>
        </p:nvPicPr>
        <p:blipFill>
          <a:blip r:embed="rId3"/>
          <a:stretch>
            <a:fillRect/>
          </a:stretch>
        </p:blipFill>
        <p:spPr>
          <a:xfrm>
            <a:off x="2262812" y="1959669"/>
            <a:ext cx="420432" cy="420432"/>
          </a:xfrm>
          <a:prstGeom prst="rect">
            <a:avLst/>
          </a:prstGeom>
        </p:spPr>
      </p:pic>
      <p:pic>
        <p:nvPicPr>
          <p:cNvPr id="7" name="Picture 6" descr="A picture containing drawing&#10;&#10;Description automatically generated">
            <a:extLst>
              <a:ext uri="{FF2B5EF4-FFF2-40B4-BE49-F238E27FC236}">
                <a16:creationId xmlns:a16="http://schemas.microsoft.com/office/drawing/2014/main" id="{ACF0AA04-24CE-9743-BDD0-762EEE6DBE15}"/>
              </a:ext>
            </a:extLst>
          </p:cNvPr>
          <p:cNvPicPr>
            <a:picLocks noChangeAspect="1"/>
          </p:cNvPicPr>
          <p:nvPr/>
        </p:nvPicPr>
        <p:blipFill>
          <a:blip r:embed="rId3"/>
          <a:stretch>
            <a:fillRect/>
          </a:stretch>
        </p:blipFill>
        <p:spPr>
          <a:xfrm>
            <a:off x="2262812" y="2790376"/>
            <a:ext cx="420432" cy="420432"/>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FED1938E-ADBA-0D46-9A8F-7FA92AAABDB2}"/>
              </a:ext>
            </a:extLst>
          </p:cNvPr>
          <p:cNvPicPr>
            <a:picLocks noChangeAspect="1"/>
          </p:cNvPicPr>
          <p:nvPr/>
        </p:nvPicPr>
        <p:blipFill>
          <a:blip r:embed="rId4"/>
          <a:stretch>
            <a:fillRect/>
          </a:stretch>
        </p:blipFill>
        <p:spPr>
          <a:xfrm>
            <a:off x="2262813" y="3617056"/>
            <a:ext cx="420433" cy="420433"/>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550985" y="1652954"/>
            <a:ext cx="4122614" cy="2068708"/>
          </a:xfrm>
          <a:prstGeom prst="rect">
            <a:avLst/>
          </a:prstGeom>
        </p:spPr>
        <p:txBody>
          <a:bodyPr spcFirstLastPara="1" wrap="square" lIns="0" tIns="91425" rIns="0" bIns="91425" anchor="t" anchorCtr="0">
            <a:noAutofit/>
          </a:bodyPr>
          <a:lstStyle/>
          <a:p>
            <a:pPr marL="283464" lvl="0" indent="-342900" algn="l" rtl="0">
              <a:spcBef>
                <a:spcPts val="600"/>
              </a:spcBef>
              <a:spcAft>
                <a:spcPts val="0"/>
              </a:spcAft>
              <a:buFont typeface="+mj-lt"/>
              <a:buAutoNum type="arabicPeriod"/>
            </a:pPr>
            <a:r>
              <a:rPr lang="en-US" dirty="0"/>
              <a:t>Section Titles of Exercise Files</a:t>
            </a:r>
          </a:p>
          <a:p>
            <a:pPr marL="283464" lvl="0" indent="-342900" algn="l" rtl="0">
              <a:spcBef>
                <a:spcPts val="600"/>
              </a:spcBef>
              <a:spcAft>
                <a:spcPts val="0"/>
              </a:spcAft>
              <a:buFont typeface="+mj-lt"/>
              <a:buAutoNum type="arabicPeriod"/>
            </a:pPr>
            <a:r>
              <a:rPr lang="en-US" dirty="0"/>
              <a:t>Broad Overview of Exercise</a:t>
            </a:r>
          </a:p>
          <a:p>
            <a:pPr marL="283464" lvl="0" indent="-342900" algn="l" rtl="0">
              <a:spcBef>
                <a:spcPts val="600"/>
              </a:spcBef>
              <a:spcAft>
                <a:spcPts val="0"/>
              </a:spcAft>
              <a:buFont typeface="+mj-lt"/>
              <a:buAutoNum type="arabicPeriod"/>
            </a:pPr>
            <a:r>
              <a:rPr lang="en-US" dirty="0"/>
              <a:t>Not a Step-By-Step Walkthrough</a:t>
            </a:r>
            <a:endParaRPr dirty="0"/>
          </a:p>
          <a:p>
            <a:pPr marL="283464" lvl="0" indent="-342900" algn="l" rtl="0">
              <a:spcBef>
                <a:spcPts val="1600"/>
              </a:spcBef>
              <a:spcAft>
                <a:spcPts val="1600"/>
              </a:spcAft>
              <a:buFont typeface="+mj-lt"/>
              <a:buAutoNum type="arabicPeriod"/>
            </a:pPr>
            <a:endParaRPr dirty="0"/>
          </a:p>
        </p:txBody>
      </p:sp>
      <p:sp>
        <p:nvSpPr>
          <p:cNvPr id="112" name="Google Shape;112;p18"/>
          <p:cNvSpPr txBox="1">
            <a:spLocks noGrp="1"/>
          </p:cNvSpPr>
          <p:nvPr>
            <p:ph type="title"/>
          </p:nvPr>
        </p:nvSpPr>
        <p:spPr>
          <a:xfrm>
            <a:off x="1008185" y="864030"/>
            <a:ext cx="4478090"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solidFill>
                  <a:schemeClr val="tx1"/>
                </a:solidFill>
              </a:rPr>
              <a:t>Alternate Exercise Steps</a:t>
            </a:r>
            <a:endParaRPr dirty="0">
              <a:solidFill>
                <a:schemeClr val="tx1"/>
              </a:solidFill>
            </a:endParaRPr>
          </a:p>
        </p:txBody>
      </p:sp>
      <p:pic>
        <p:nvPicPr>
          <p:cNvPr id="115" name="Google Shape;115;p18"/>
          <p:cNvPicPr preferRelativeResize="0"/>
          <p:nvPr/>
        </p:nvPicPr>
        <p:blipFill rotWithShape="1">
          <a:blip r:embed="rId3">
            <a:alphaModFix/>
          </a:blip>
          <a:srcRect l="7819" r="7827"/>
          <a:stretch/>
        </p:blipFill>
        <p:spPr>
          <a:xfrm>
            <a:off x="5249332" y="1174043"/>
            <a:ext cx="3894671" cy="2547629"/>
          </a:xfrm>
          <a:prstGeom prst="rect">
            <a:avLst/>
          </a:prstGeom>
          <a:noFill/>
          <a:ln>
            <a:noFill/>
          </a:ln>
          <a:effectLst>
            <a:outerShdw blurRad="508000" dist="190500" dir="5400000" algn="ctr" rotWithShape="0">
              <a:srgbClr val="000000">
                <a:alpha val="20000"/>
              </a:srgbClr>
            </a:outerShdw>
          </a:effectLst>
        </p:spPr>
      </p:pic>
      <p:pic>
        <p:nvPicPr>
          <p:cNvPr id="3" name="Picture 2" descr="A close up of a sign&#10;&#10;Description automatically generated">
            <a:extLst>
              <a:ext uri="{FF2B5EF4-FFF2-40B4-BE49-F238E27FC236}">
                <a16:creationId xmlns:a16="http://schemas.microsoft.com/office/drawing/2014/main" id="{BED0F1AE-C7F9-4A98-9406-F740E499421D}"/>
              </a:ext>
            </a:extLst>
          </p:cNvPr>
          <p:cNvPicPr>
            <a:picLocks noChangeAspect="1"/>
          </p:cNvPicPr>
          <p:nvPr/>
        </p:nvPicPr>
        <p:blipFill>
          <a:blip r:embed="rId4"/>
          <a:stretch>
            <a:fillRect/>
          </a:stretch>
        </p:blipFill>
        <p:spPr>
          <a:xfrm>
            <a:off x="277674" y="864030"/>
            <a:ext cx="562708" cy="562708"/>
          </a:xfrm>
          <a:prstGeom prst="rect">
            <a:avLst/>
          </a:prstGeom>
        </p:spPr>
      </p:pic>
    </p:spTree>
    <p:extLst>
      <p:ext uri="{BB962C8B-B14F-4D97-AF65-F5344CB8AC3E}">
        <p14:creationId xmlns:p14="http://schemas.microsoft.com/office/powerpoint/2010/main" val="36275859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550983" y="1652953"/>
            <a:ext cx="8042031" cy="2068709"/>
          </a:xfrm>
          <a:prstGeom prst="rect">
            <a:avLst/>
          </a:prstGeom>
        </p:spPr>
        <p:txBody>
          <a:bodyPr spcFirstLastPara="1" wrap="square" lIns="0" tIns="91425" rIns="0" bIns="91425" anchor="t" anchorCtr="0">
            <a:noAutofit/>
          </a:bodyPr>
          <a:lstStyle/>
          <a:p>
            <a:pPr marL="283464" lvl="0" indent="-342900" algn="l" rtl="0">
              <a:spcBef>
                <a:spcPts val="600"/>
              </a:spcBef>
              <a:spcAft>
                <a:spcPts val="0"/>
              </a:spcAft>
              <a:buFont typeface="+mj-lt"/>
              <a:buAutoNum type="arabicPeriod"/>
            </a:pPr>
            <a:r>
              <a:rPr lang="en-US" dirty="0"/>
              <a:t>Brief Overview of What is Being Shown</a:t>
            </a:r>
          </a:p>
          <a:p>
            <a:pPr marL="283464" lvl="0" indent="-342900" algn="l" rtl="0">
              <a:spcBef>
                <a:spcPts val="600"/>
              </a:spcBef>
              <a:spcAft>
                <a:spcPts val="0"/>
              </a:spcAft>
              <a:buFont typeface="+mj-lt"/>
              <a:buAutoNum type="arabicPeriod"/>
            </a:pPr>
            <a:r>
              <a:rPr lang="en-US" dirty="0"/>
              <a:t>Not a Step-By-Step Walkthrough</a:t>
            </a:r>
            <a:endParaRPr dirty="0"/>
          </a:p>
        </p:txBody>
      </p:sp>
      <p:sp>
        <p:nvSpPr>
          <p:cNvPr id="112" name="Google Shape;112;p18"/>
          <p:cNvSpPr txBox="1">
            <a:spLocks noGrp="1"/>
          </p:cNvSpPr>
          <p:nvPr>
            <p:ph type="title"/>
          </p:nvPr>
        </p:nvSpPr>
        <p:spPr>
          <a:xfrm>
            <a:off x="1008185" y="864030"/>
            <a:ext cx="4478090"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solidFill>
                  <a:schemeClr val="tx1"/>
                </a:solidFill>
              </a:rPr>
              <a:t>Demo Exercise Steps</a:t>
            </a:r>
            <a:endParaRPr dirty="0">
              <a:solidFill>
                <a:schemeClr val="tx1"/>
              </a:solidFill>
            </a:endParaRPr>
          </a:p>
        </p:txBody>
      </p:sp>
      <p:pic>
        <p:nvPicPr>
          <p:cNvPr id="3" name="Picture 2">
            <a:extLst>
              <a:ext uri="{FF2B5EF4-FFF2-40B4-BE49-F238E27FC236}">
                <a16:creationId xmlns:a16="http://schemas.microsoft.com/office/drawing/2014/main" id="{BED0F1AE-C7F9-4A98-9406-F740E499421D}"/>
              </a:ext>
            </a:extLst>
          </p:cNvPr>
          <p:cNvPicPr>
            <a:picLocks noChangeAspect="1"/>
          </p:cNvPicPr>
          <p:nvPr/>
        </p:nvPicPr>
        <p:blipFill>
          <a:blip r:embed="rId3"/>
          <a:srcRect/>
          <a:stretch/>
        </p:blipFill>
        <p:spPr>
          <a:xfrm>
            <a:off x="277674" y="864030"/>
            <a:ext cx="562708" cy="562708"/>
          </a:xfrm>
          <a:prstGeom prst="rect">
            <a:avLst/>
          </a:prstGeom>
        </p:spPr>
      </p:pic>
    </p:spTree>
    <p:extLst>
      <p:ext uri="{BB962C8B-B14F-4D97-AF65-F5344CB8AC3E}">
        <p14:creationId xmlns:p14="http://schemas.microsoft.com/office/powerpoint/2010/main" val="41614115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5" name="Picture 4" descr="A close up of a sign&#10;&#10;Description automatically generated">
            <a:extLst>
              <a:ext uri="{FF2B5EF4-FFF2-40B4-BE49-F238E27FC236}">
                <a16:creationId xmlns:a16="http://schemas.microsoft.com/office/drawing/2014/main" id="{22B30F76-A8B1-AD4B-B068-4F9EDA699BB5}"/>
              </a:ext>
            </a:extLst>
          </p:cNvPr>
          <p:cNvPicPr>
            <a:picLocks noChangeAspect="1"/>
          </p:cNvPicPr>
          <p:nvPr/>
        </p:nvPicPr>
        <p:blipFill>
          <a:blip r:embed="rId3"/>
          <a:stretch>
            <a:fillRect/>
          </a:stretch>
        </p:blipFill>
        <p:spPr>
          <a:xfrm>
            <a:off x="277674" y="864030"/>
            <a:ext cx="562708" cy="562708"/>
          </a:xfrm>
          <a:prstGeom prst="rect">
            <a:avLst/>
          </a:prstGeom>
        </p:spPr>
      </p:pic>
      <p:sp>
        <p:nvSpPr>
          <p:cNvPr id="111" name="Google Shape;111;p18"/>
          <p:cNvSpPr txBox="1">
            <a:spLocks noGrp="1"/>
          </p:cNvSpPr>
          <p:nvPr>
            <p:ph type="body" idx="1"/>
          </p:nvPr>
        </p:nvSpPr>
        <p:spPr>
          <a:xfrm>
            <a:off x="550985" y="1652953"/>
            <a:ext cx="8042030" cy="2068709"/>
          </a:xfrm>
          <a:prstGeom prst="rect">
            <a:avLst/>
          </a:prstGeom>
        </p:spPr>
        <p:txBody>
          <a:bodyPr spcFirstLastPara="1" wrap="square" lIns="0" tIns="91425" rIns="0" bIns="91425" anchor="t" anchorCtr="0">
            <a:noAutofit/>
          </a:bodyPr>
          <a:lstStyle/>
          <a:p>
            <a:pPr marL="283464" lvl="0" indent="-342900" algn="l" rtl="0">
              <a:spcBef>
                <a:spcPts val="600"/>
              </a:spcBef>
              <a:spcAft>
                <a:spcPts val="0"/>
              </a:spcAft>
              <a:buFont typeface="+mj-lt"/>
              <a:buAutoNum type="arabicPeriod"/>
            </a:pPr>
            <a:r>
              <a:rPr lang="en-US" dirty="0"/>
              <a:t>Section Titles of Exercise Files</a:t>
            </a:r>
          </a:p>
          <a:p>
            <a:pPr marL="283464" lvl="0" indent="-342900" algn="l" rtl="0">
              <a:spcBef>
                <a:spcPts val="600"/>
              </a:spcBef>
              <a:spcAft>
                <a:spcPts val="0"/>
              </a:spcAft>
              <a:buFont typeface="+mj-lt"/>
              <a:buAutoNum type="arabicPeriod"/>
            </a:pPr>
            <a:r>
              <a:rPr lang="en-US" dirty="0"/>
              <a:t>Broad Overview of Exercise</a:t>
            </a:r>
          </a:p>
          <a:p>
            <a:pPr marL="283464" lvl="0" indent="-342900" algn="l" rtl="0">
              <a:spcBef>
                <a:spcPts val="600"/>
              </a:spcBef>
              <a:spcAft>
                <a:spcPts val="0"/>
              </a:spcAft>
              <a:buFont typeface="+mj-lt"/>
              <a:buAutoNum type="arabicPeriod"/>
            </a:pPr>
            <a:r>
              <a:rPr lang="en-US" dirty="0"/>
              <a:t>Not a Step-By-Step Walkthrough</a:t>
            </a:r>
            <a:endParaRPr dirty="0"/>
          </a:p>
        </p:txBody>
      </p:sp>
      <p:sp>
        <p:nvSpPr>
          <p:cNvPr id="112" name="Google Shape;112;p18"/>
          <p:cNvSpPr txBox="1">
            <a:spLocks noGrp="1"/>
          </p:cNvSpPr>
          <p:nvPr>
            <p:ph type="title"/>
          </p:nvPr>
        </p:nvSpPr>
        <p:spPr>
          <a:xfrm>
            <a:off x="1008185" y="864030"/>
            <a:ext cx="4478090"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solidFill>
                  <a:schemeClr val="tx1"/>
                </a:solidFill>
              </a:rPr>
              <a:t>Bonus Exercises</a:t>
            </a:r>
            <a:endParaRPr dirty="0">
              <a:solidFill>
                <a:schemeClr val="tx1"/>
              </a:solidFill>
            </a:endParaRPr>
          </a:p>
        </p:txBody>
      </p:sp>
    </p:spTree>
    <p:extLst>
      <p:ext uri="{BB962C8B-B14F-4D97-AF65-F5344CB8AC3E}">
        <p14:creationId xmlns:p14="http://schemas.microsoft.com/office/powerpoint/2010/main" val="33619520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5985300"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Summary (1/3)</a:t>
            </a:r>
            <a:endParaRPr dirty="0">
              <a:solidFill>
                <a:schemeClr val="tx1"/>
              </a:solidFill>
            </a:endParaRPr>
          </a:p>
        </p:txBody>
      </p:sp>
      <p:sp>
        <p:nvSpPr>
          <p:cNvPr id="136" name="Google Shape;136;p21"/>
          <p:cNvSpPr txBox="1">
            <a:spLocks noGrp="1"/>
          </p:cNvSpPr>
          <p:nvPr>
            <p:ph type="subTitle" idx="1"/>
          </p:nvPr>
        </p:nvSpPr>
        <p:spPr>
          <a:xfrm>
            <a:off x="2244175" y="1853626"/>
            <a:ext cx="5528100" cy="2013611"/>
          </a:xfrm>
          <a:prstGeom prst="rect">
            <a:avLst/>
          </a:prstGeom>
        </p:spPr>
        <p:txBody>
          <a:bodyPr spcFirstLastPara="1" wrap="square" lIns="0" tIns="91425" rIns="0" bIns="91425" anchor="t" anchorCtr="0">
            <a:noAutofit/>
          </a:bodyPr>
          <a:lstStyle/>
          <a:p>
            <a:pPr marL="285750" lvl="0" indent="-285750">
              <a:spcBef>
                <a:spcPts val="600"/>
              </a:spcBef>
              <a:buSzPct val="150000"/>
              <a:buFont typeface="Arial" panose="020B0604020202020204" pitchFamily="34" charset="0"/>
              <a:buChar char="•"/>
            </a:pPr>
            <a:r>
              <a:rPr lang="en-US" sz="1600" dirty="0"/>
              <a:t>Liferay DXP provides several options for Authenticating Users, including the Sign In Widget, importing Users from an LDAP server, and configuring Single Sign On or Multi-Factor Authentication methods. </a:t>
            </a:r>
          </a:p>
          <a:p>
            <a:pPr marL="285750" lvl="0" indent="-285750">
              <a:spcBef>
                <a:spcPts val="600"/>
              </a:spcBef>
              <a:buSzPct val="150000"/>
              <a:buFont typeface="Arial" panose="020B0604020202020204" pitchFamily="34" charset="0"/>
              <a:buChar char="•"/>
            </a:pPr>
            <a:r>
              <a:rPr lang="en-US" sz="1600" dirty="0"/>
              <a:t>For additional security, Liferay DXP includes email verification and reminder query settings. CAPTCHA and reCAPTCHA can be enabled to deter bots.</a:t>
            </a:r>
          </a:p>
          <a:p>
            <a:pPr marL="285750" lvl="0" indent="-285750">
              <a:spcBef>
                <a:spcPts val="600"/>
              </a:spcBef>
              <a:buSzPct val="150000"/>
              <a:buFont typeface="Arial" panose="020B0604020202020204" pitchFamily="34" charset="0"/>
              <a:buChar char="•"/>
            </a:pPr>
            <a:r>
              <a:rPr lang="en-US" sz="1600" dirty="0"/>
              <a:t>Password Policies require that User passwords meet the established rules for syntax, changes, and expiration. </a:t>
            </a:r>
          </a:p>
        </p:txBody>
      </p:sp>
    </p:spTree>
    <p:extLst>
      <p:ext uri="{BB962C8B-B14F-4D97-AF65-F5344CB8AC3E}">
        <p14:creationId xmlns:p14="http://schemas.microsoft.com/office/powerpoint/2010/main" val="26426433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5985300"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Summary (2/3)</a:t>
            </a:r>
            <a:endParaRPr dirty="0">
              <a:solidFill>
                <a:schemeClr val="tx1"/>
              </a:solidFill>
            </a:endParaRPr>
          </a:p>
        </p:txBody>
      </p:sp>
      <p:sp>
        <p:nvSpPr>
          <p:cNvPr id="136" name="Google Shape;136;p21"/>
          <p:cNvSpPr txBox="1">
            <a:spLocks noGrp="1"/>
          </p:cNvSpPr>
          <p:nvPr>
            <p:ph type="subTitle" idx="1"/>
          </p:nvPr>
        </p:nvSpPr>
        <p:spPr>
          <a:xfrm>
            <a:off x="2244174" y="1853626"/>
            <a:ext cx="5985299" cy="2013611"/>
          </a:xfrm>
          <a:prstGeom prst="rect">
            <a:avLst/>
          </a:prstGeom>
        </p:spPr>
        <p:txBody>
          <a:bodyPr spcFirstLastPara="1" wrap="square" lIns="0" tIns="91425" rIns="0" bIns="91425" anchor="t" anchorCtr="0">
            <a:noAutofit/>
          </a:bodyPr>
          <a:lstStyle/>
          <a:p>
            <a:pPr marL="285750" lvl="0" indent="-285750">
              <a:spcBef>
                <a:spcPts val="600"/>
              </a:spcBef>
              <a:buSzPct val="150000"/>
              <a:buFont typeface="Arial" panose="020B0604020202020204" pitchFamily="34" charset="0"/>
              <a:buChar char="•"/>
            </a:pPr>
            <a:r>
              <a:rPr lang="en-US" sz="1600" dirty="0"/>
              <a:t>Liferay DXP provides four security layers for web services: IP Permission layer, Service Access layer, Authentication/Verification layer, and User Permission layer. </a:t>
            </a:r>
          </a:p>
          <a:p>
            <a:pPr marL="285750" lvl="0" indent="-285750">
              <a:spcBef>
                <a:spcPts val="600"/>
              </a:spcBef>
              <a:buSzPct val="150000"/>
              <a:buFont typeface="Arial" panose="020B0604020202020204" pitchFamily="34" charset="0"/>
              <a:buChar char="•"/>
            </a:pPr>
            <a:r>
              <a:rPr lang="en-US" sz="1600" dirty="0"/>
              <a:t>The Role-based Permission Framework, Authentication Verifiers, Service Access Policies, and Cross-Origin Resource Sharing are used to manage access in the system and from the system to external sources.</a:t>
            </a:r>
          </a:p>
        </p:txBody>
      </p:sp>
    </p:spTree>
    <p:extLst>
      <p:ext uri="{BB962C8B-B14F-4D97-AF65-F5344CB8AC3E}">
        <p14:creationId xmlns:p14="http://schemas.microsoft.com/office/powerpoint/2010/main" val="30198238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5985300"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Summary (3/3)</a:t>
            </a:r>
            <a:endParaRPr dirty="0">
              <a:solidFill>
                <a:schemeClr val="tx1"/>
              </a:solidFill>
            </a:endParaRPr>
          </a:p>
        </p:txBody>
      </p:sp>
      <p:sp>
        <p:nvSpPr>
          <p:cNvPr id="136" name="Google Shape;136;p21"/>
          <p:cNvSpPr txBox="1">
            <a:spLocks noGrp="1"/>
          </p:cNvSpPr>
          <p:nvPr>
            <p:ph type="subTitle" idx="1"/>
          </p:nvPr>
        </p:nvSpPr>
        <p:spPr>
          <a:xfrm>
            <a:off x="2244174" y="1853626"/>
            <a:ext cx="5985299" cy="2013611"/>
          </a:xfrm>
          <a:prstGeom prst="rect">
            <a:avLst/>
          </a:prstGeom>
        </p:spPr>
        <p:txBody>
          <a:bodyPr spcFirstLastPara="1" wrap="square" lIns="0" tIns="91425" rIns="0" bIns="91425" anchor="t" anchorCtr="0">
            <a:noAutofit/>
          </a:bodyPr>
          <a:lstStyle/>
          <a:p>
            <a:pPr marL="285750" lvl="0" indent="-285750">
              <a:spcBef>
                <a:spcPts val="600"/>
              </a:spcBef>
              <a:buSzPct val="150000"/>
              <a:buFont typeface="Arial" panose="020B0604020202020204" pitchFamily="34" charset="0"/>
              <a:buChar char="•"/>
            </a:pPr>
            <a:r>
              <a:rPr lang="en-US" sz="1600" dirty="0" err="1"/>
              <a:t>AntiSamy</a:t>
            </a:r>
            <a:r>
              <a:rPr lang="en-US" sz="1600" dirty="0"/>
              <a:t> adds additional security by protecting the Liferay platform from user-entered malicious doe on blogs, message boards, and other applications that accept user-posted content.</a:t>
            </a:r>
          </a:p>
          <a:p>
            <a:pPr marL="285750" lvl="0" indent="-285750">
              <a:spcBef>
                <a:spcPts val="600"/>
              </a:spcBef>
              <a:buSzPct val="150000"/>
              <a:buFont typeface="Arial" panose="020B0604020202020204" pitchFamily="34" charset="0"/>
              <a:buChar char="•"/>
            </a:pPr>
            <a:r>
              <a:rPr lang="en-US" sz="1600" dirty="0"/>
              <a:t>Enabling the </a:t>
            </a:r>
            <a:r>
              <a:rPr lang="en-US" sz="1600" dirty="0" err="1"/>
              <a:t>ClamAV</a:t>
            </a:r>
            <a:r>
              <a:rPr lang="en-US" sz="1600" dirty="0"/>
              <a:t> Daemon antivirus scanner protects the system by rejecting any file uploads that contain viruses. </a:t>
            </a:r>
          </a:p>
          <a:p>
            <a:pPr marL="285750" lvl="0" indent="-285750">
              <a:spcBef>
                <a:spcPts val="600"/>
              </a:spcBef>
              <a:buSzPct val="150000"/>
              <a:buFont typeface="Arial" panose="020B0604020202020204" pitchFamily="34" charset="0"/>
              <a:buChar char="•"/>
            </a:pPr>
            <a:r>
              <a:rPr lang="en-US" sz="1600" dirty="0"/>
              <a:t>Securing Elasticsearch, fine-tuning security settings, and monitoring the Audit system logs also helps to reduce security breaches and risks.</a:t>
            </a:r>
          </a:p>
        </p:txBody>
      </p:sp>
    </p:spTree>
    <p:extLst>
      <p:ext uri="{BB962C8B-B14F-4D97-AF65-F5344CB8AC3E}">
        <p14:creationId xmlns:p14="http://schemas.microsoft.com/office/powerpoint/2010/main" val="352016601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4284"/>
            <a:ext cx="7819292" cy="626400"/>
          </a:xfrm>
          <a:prstGeom prst="rect">
            <a:avLst/>
          </a:prstGeom>
        </p:spPr>
        <p:txBody>
          <a:bodyPr spcFirstLastPara="1" wrap="square" lIns="0" tIns="91425" rIns="0" bIns="91425" anchor="t" anchorCtr="0">
            <a:noAutofit/>
          </a:bodyPr>
          <a:lstStyle/>
          <a:p>
            <a:pPr lvl="0"/>
            <a:r>
              <a:rPr lang="en-US" dirty="0"/>
              <a:t>For Further Reading</a:t>
            </a:r>
            <a:endParaRPr dirty="0"/>
          </a:p>
        </p:txBody>
      </p:sp>
      <p:sp>
        <p:nvSpPr>
          <p:cNvPr id="8" name="Google Shape;105;p17">
            <a:extLst>
              <a:ext uri="{FF2B5EF4-FFF2-40B4-BE49-F238E27FC236}">
                <a16:creationId xmlns:a16="http://schemas.microsoft.com/office/drawing/2014/main" id="{8C31A22E-4B5E-3C47-8693-CD787C4719AC}"/>
              </a:ext>
            </a:extLst>
          </p:cNvPr>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For more information on securing Liferay DXP, consult the documentation here:</a:t>
            </a:r>
          </a:p>
          <a:p>
            <a:pPr marL="742950" lvl="1" indent="-285750">
              <a:spcBef>
                <a:spcPts val="600"/>
              </a:spcBef>
            </a:pPr>
            <a:r>
              <a:rPr lang="en-US" sz="1600" dirty="0">
                <a:hlinkClick r:id="rId3"/>
              </a:rPr>
              <a:t>https://learn.liferay.com/dxp/latest/en/installation-and-upgrades/securing-liferay.html</a:t>
            </a:r>
            <a:r>
              <a:rPr lang="en-US" sz="1600" dirty="0"/>
              <a:t> </a:t>
            </a:r>
          </a:p>
          <a:p>
            <a:pPr marL="285750" indent="-285750">
              <a:spcBef>
                <a:spcPts val="600"/>
              </a:spcBef>
              <a:buSzPct val="150000"/>
              <a:buFont typeface="Arial" panose="020B0604020202020204" pitchFamily="34" charset="0"/>
              <a:buChar char="•"/>
            </a:pPr>
            <a:r>
              <a:rPr lang="en-US" dirty="0"/>
              <a:t>For general questions about using Liferay’s products, visit:</a:t>
            </a:r>
          </a:p>
          <a:p>
            <a:pPr marL="742950" lvl="1" indent="-285750">
              <a:spcBef>
                <a:spcPts val="600"/>
              </a:spcBef>
            </a:pPr>
            <a:r>
              <a:rPr lang="en-US" sz="1600" dirty="0">
                <a:hlinkClick r:id="rId4"/>
              </a:rPr>
              <a:t>https://learn.liferay.com</a:t>
            </a:r>
            <a:r>
              <a:rPr lang="en-US" sz="1600">
                <a:hlinkClick r:id="rId4"/>
              </a:rPr>
              <a:t>/</a:t>
            </a:r>
            <a:endParaRPr lang="en-US" sz="1600" dirty="0">
              <a:hlinkClick r:id="rId4"/>
            </a:endParaRPr>
          </a:p>
        </p:txBody>
      </p:sp>
    </p:spTree>
    <p:extLst>
      <p:ext uri="{BB962C8B-B14F-4D97-AF65-F5344CB8AC3E}">
        <p14:creationId xmlns:p14="http://schemas.microsoft.com/office/powerpoint/2010/main" val="3065070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7;p14">
            <a:extLst>
              <a:ext uri="{FF2B5EF4-FFF2-40B4-BE49-F238E27FC236}">
                <a16:creationId xmlns:a16="http://schemas.microsoft.com/office/drawing/2014/main" id="{B38220D1-7BF4-4CC1-A82F-5B522E62FE99}"/>
              </a:ext>
            </a:extLst>
          </p:cNvPr>
          <p:cNvSpPr txBox="1">
            <a:spLocks/>
          </p:cNvSpPr>
          <p:nvPr/>
        </p:nvSpPr>
        <p:spPr>
          <a:xfrm>
            <a:off x="1339050" y="2062444"/>
            <a:ext cx="6465900" cy="784500"/>
          </a:xfrm>
          <a:prstGeom prst="rect">
            <a:avLst/>
          </a:prstGeom>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5200" b="1" dirty="0">
                <a:latin typeface="Source Sans Pro" panose="020B0503030403020204" pitchFamily="34" charset="0"/>
                <a:ea typeface="Source Sans Pro" panose="020B0503030403020204" pitchFamily="34" charset="0"/>
              </a:rPr>
              <a:t>Securing Liferay with User Authentication</a:t>
            </a:r>
          </a:p>
        </p:txBody>
      </p:sp>
      <p:grpSp>
        <p:nvGrpSpPr>
          <p:cNvPr id="3" name="Google Shape;275;p23">
            <a:extLst>
              <a:ext uri="{FF2B5EF4-FFF2-40B4-BE49-F238E27FC236}">
                <a16:creationId xmlns:a16="http://schemas.microsoft.com/office/drawing/2014/main" id="{AFD47661-1F62-4C70-B083-E13F9F942F1B}"/>
              </a:ext>
            </a:extLst>
          </p:cNvPr>
          <p:cNvGrpSpPr/>
          <p:nvPr/>
        </p:nvGrpSpPr>
        <p:grpSpPr>
          <a:xfrm>
            <a:off x="919156" y="1846970"/>
            <a:ext cx="445337" cy="425232"/>
            <a:chOff x="1893225" y="1043450"/>
            <a:chExt cx="4277300" cy="4084200"/>
          </a:xfrm>
        </p:grpSpPr>
        <p:sp>
          <p:nvSpPr>
            <p:cNvPr id="4" name="Google Shape;276;p23">
              <a:extLst>
                <a:ext uri="{FF2B5EF4-FFF2-40B4-BE49-F238E27FC236}">
                  <a16:creationId xmlns:a16="http://schemas.microsoft.com/office/drawing/2014/main" id="{BF498A3D-B7DD-4E56-A2A5-4100B1C2904D}"/>
                </a:ext>
              </a:extLst>
            </p:cNvPr>
            <p:cNvSpPr/>
            <p:nvPr/>
          </p:nvSpPr>
          <p:spPr>
            <a:xfrm>
              <a:off x="2497225" y="1043450"/>
              <a:ext cx="3673300" cy="4084200"/>
            </a:xfrm>
            <a:custGeom>
              <a:avLst/>
              <a:gdLst/>
              <a:ahLst/>
              <a:cxnLst/>
              <a:rect l="l" t="t" r="r" b="b"/>
              <a:pathLst>
                <a:path w="146932" h="163368" extrusionOk="0">
                  <a:moveTo>
                    <a:pt x="19230" y="22023"/>
                  </a:moveTo>
                  <a:cubicBezTo>
                    <a:pt x="35007" y="0"/>
                    <a:pt x="78725" y="2959"/>
                    <a:pt x="102392" y="24324"/>
                  </a:cubicBezTo>
                  <a:cubicBezTo>
                    <a:pt x="146932" y="64427"/>
                    <a:pt x="89080" y="163367"/>
                    <a:pt x="35007" y="123758"/>
                  </a:cubicBezTo>
                  <a:cubicBezTo>
                    <a:pt x="33528" y="122936"/>
                    <a:pt x="32213" y="121950"/>
                    <a:pt x="30899" y="120800"/>
                  </a:cubicBezTo>
                  <a:cubicBezTo>
                    <a:pt x="13806" y="106008"/>
                    <a:pt x="0" y="84971"/>
                    <a:pt x="14628" y="31556"/>
                  </a:cubicBezTo>
                  <a:cubicBezTo>
                    <a:pt x="15614" y="27940"/>
                    <a:pt x="17257" y="24817"/>
                    <a:pt x="19230" y="22023"/>
                  </a:cubicBezTo>
                  <a:close/>
                </a:path>
              </a:pathLst>
            </a:custGeom>
            <a:solidFill>
              <a:srgbClr val="1AA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77;p23">
              <a:extLst>
                <a:ext uri="{FF2B5EF4-FFF2-40B4-BE49-F238E27FC236}">
                  <a16:creationId xmlns:a16="http://schemas.microsoft.com/office/drawing/2014/main" id="{5E8CBB7B-9A6E-41EA-BA40-311A686B1279}"/>
                </a:ext>
              </a:extLst>
            </p:cNvPr>
            <p:cNvSpPr/>
            <p:nvPr/>
          </p:nvSpPr>
          <p:spPr>
            <a:xfrm>
              <a:off x="1893225" y="1129725"/>
              <a:ext cx="3648650" cy="3085750"/>
            </a:xfrm>
            <a:custGeom>
              <a:avLst/>
              <a:gdLst/>
              <a:ahLst/>
              <a:cxnLst/>
              <a:rect l="l" t="t" r="r" b="b"/>
              <a:pathLst>
                <a:path w="145946" h="123430" extrusionOk="0">
                  <a:moveTo>
                    <a:pt x="43390" y="18572"/>
                  </a:moveTo>
                  <a:cubicBezTo>
                    <a:pt x="88915" y="1"/>
                    <a:pt x="145946" y="44705"/>
                    <a:pt x="101570" y="94504"/>
                  </a:cubicBezTo>
                  <a:cubicBezTo>
                    <a:pt x="91216" y="106008"/>
                    <a:pt x="75110" y="116198"/>
                    <a:pt x="59167" y="120307"/>
                  </a:cubicBezTo>
                  <a:cubicBezTo>
                    <a:pt x="47498" y="123430"/>
                    <a:pt x="35994" y="123265"/>
                    <a:pt x="26954" y="118006"/>
                  </a:cubicBezTo>
                  <a:cubicBezTo>
                    <a:pt x="5260" y="106008"/>
                    <a:pt x="0" y="62948"/>
                    <a:pt x="16600" y="39938"/>
                  </a:cubicBezTo>
                  <a:cubicBezTo>
                    <a:pt x="24325" y="29584"/>
                    <a:pt x="33528" y="22517"/>
                    <a:pt x="43390" y="18572"/>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8;p23">
              <a:extLst>
                <a:ext uri="{FF2B5EF4-FFF2-40B4-BE49-F238E27FC236}">
                  <a16:creationId xmlns:a16="http://schemas.microsoft.com/office/drawing/2014/main" id="{B847F13C-823A-4DF6-A8CC-F7E9F2FBE8FF}"/>
                </a:ext>
              </a:extLst>
            </p:cNvPr>
            <p:cNvSpPr/>
            <p:nvPr/>
          </p:nvSpPr>
          <p:spPr>
            <a:xfrm>
              <a:off x="2497225" y="1486675"/>
              <a:ext cx="2869075" cy="2650725"/>
            </a:xfrm>
            <a:custGeom>
              <a:avLst/>
              <a:gdLst/>
              <a:ahLst/>
              <a:cxnLst/>
              <a:rect l="l" t="t" r="r" b="b"/>
              <a:pathLst>
                <a:path w="114763" h="106029" extrusionOk="0">
                  <a:moveTo>
                    <a:pt x="41262" y="1"/>
                  </a:moveTo>
                  <a:cubicBezTo>
                    <a:pt x="33928" y="1"/>
                    <a:pt x="26435" y="1355"/>
                    <a:pt x="19230" y="4294"/>
                  </a:cubicBezTo>
                  <a:cubicBezTo>
                    <a:pt x="17257" y="7088"/>
                    <a:pt x="15614" y="10211"/>
                    <a:pt x="14628" y="13827"/>
                  </a:cubicBezTo>
                  <a:cubicBezTo>
                    <a:pt x="0" y="67242"/>
                    <a:pt x="13806" y="88279"/>
                    <a:pt x="30899" y="103071"/>
                  </a:cubicBezTo>
                  <a:cubicBezTo>
                    <a:pt x="32213" y="104221"/>
                    <a:pt x="33528" y="105207"/>
                    <a:pt x="35007" y="106029"/>
                  </a:cubicBezTo>
                  <a:cubicBezTo>
                    <a:pt x="50950" y="101920"/>
                    <a:pt x="67056" y="91730"/>
                    <a:pt x="77410" y="80226"/>
                  </a:cubicBezTo>
                  <a:cubicBezTo>
                    <a:pt x="114763" y="38308"/>
                    <a:pt x="80268" y="1"/>
                    <a:pt x="41262" y="1"/>
                  </a:cubicBezTo>
                  <a:close/>
                </a:path>
              </a:pathLst>
            </a:custGeom>
            <a:solidFill>
              <a:srgbClr val="134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82494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138249" cy="2293188"/>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In Liferay DXP, the </a:t>
            </a:r>
            <a:r>
              <a:rPr lang="en-US" i="1" dirty="0"/>
              <a:t>Sign In </a:t>
            </a:r>
            <a:r>
              <a:rPr lang="en-US" dirty="0"/>
              <a:t>widget is the default tool for authenticating Users:</a:t>
            </a:r>
          </a:p>
          <a:p>
            <a:pPr lvl="1" fontAlgn="base">
              <a:lnSpc>
                <a:spcPct val="114000"/>
              </a:lnSpc>
              <a:spcBef>
                <a:spcPts val="600"/>
              </a:spcBef>
            </a:pPr>
            <a:r>
              <a:rPr lang="en-US" sz="1600" dirty="0"/>
              <a:t>The widget uses the instance database to authenticate Users</a:t>
            </a:r>
          </a:p>
          <a:p>
            <a:pPr marL="283464" indent="-285750">
              <a:spcBef>
                <a:spcPts val="600"/>
              </a:spcBef>
              <a:buSzPct val="150000"/>
              <a:buFont typeface="Arial" panose="020B0604020202020204" pitchFamily="34" charset="0"/>
              <a:buChar char="•"/>
            </a:pPr>
            <a:r>
              <a:rPr lang="en-US" dirty="0"/>
              <a:t>Users log in using one of the following authentication types:</a:t>
            </a:r>
          </a:p>
          <a:p>
            <a:pPr lvl="1" fontAlgn="base">
              <a:lnSpc>
                <a:spcPct val="114000"/>
              </a:lnSpc>
              <a:spcBef>
                <a:spcPts val="600"/>
              </a:spcBef>
            </a:pPr>
            <a:r>
              <a:rPr lang="en-US" sz="1600" b="1" dirty="0">
                <a:sym typeface="Arial"/>
              </a:rPr>
              <a:t>Screen Name</a:t>
            </a:r>
          </a:p>
          <a:p>
            <a:pPr lvl="1" fontAlgn="base">
              <a:lnSpc>
                <a:spcPct val="114000"/>
              </a:lnSpc>
              <a:spcBef>
                <a:spcPts val="600"/>
              </a:spcBef>
            </a:pPr>
            <a:r>
              <a:rPr lang="en-US" sz="1600" b="1" dirty="0">
                <a:sym typeface="Arial"/>
              </a:rPr>
              <a:t>Email Address</a:t>
            </a:r>
          </a:p>
          <a:p>
            <a:pPr lvl="1" fontAlgn="base">
              <a:lnSpc>
                <a:spcPct val="114000"/>
              </a:lnSpc>
              <a:spcBef>
                <a:spcPts val="600"/>
              </a:spcBef>
            </a:pPr>
            <a:r>
              <a:rPr lang="en-US" sz="1600" b="1" dirty="0">
                <a:sym typeface="Arial"/>
              </a:rPr>
              <a:t>User ID</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lvl="0"/>
            <a:r>
              <a:rPr lang="en-US" dirty="0"/>
              <a:t>Basic User Authentication</a:t>
            </a:r>
            <a:endParaRPr dirty="0"/>
          </a:p>
        </p:txBody>
      </p:sp>
      <p:pic>
        <p:nvPicPr>
          <p:cNvPr id="5" name="Picture 4">
            <a:extLst>
              <a:ext uri="{FF2B5EF4-FFF2-40B4-BE49-F238E27FC236}">
                <a16:creationId xmlns:a16="http://schemas.microsoft.com/office/drawing/2014/main" id="{2654282B-EDF7-CC47-940E-7122C202A03E}"/>
              </a:ext>
            </a:extLst>
          </p:cNvPr>
          <p:cNvPicPr>
            <a:picLocks noChangeAspect="1"/>
          </p:cNvPicPr>
          <p:nvPr/>
        </p:nvPicPr>
        <p:blipFill rotWithShape="1">
          <a:blip r:embed="rId3"/>
          <a:srcRect t="2434" b="14709"/>
          <a:stretch/>
        </p:blipFill>
        <p:spPr>
          <a:xfrm>
            <a:off x="4624935" y="1619250"/>
            <a:ext cx="4163756" cy="2601134"/>
          </a:xfrm>
          <a:prstGeom prst="rect">
            <a:avLst/>
          </a:prstGeom>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1996172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942921" cy="2293188"/>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General User Authentication settings include configuring:</a:t>
            </a:r>
          </a:p>
          <a:p>
            <a:pPr lvl="1" fontAlgn="base">
              <a:lnSpc>
                <a:spcPct val="114000"/>
              </a:lnSpc>
              <a:spcBef>
                <a:spcPts val="600"/>
              </a:spcBef>
            </a:pPr>
            <a:r>
              <a:rPr lang="en-US" sz="1600" dirty="0"/>
              <a:t>Automatic login</a:t>
            </a:r>
          </a:p>
          <a:p>
            <a:pPr lvl="1" fontAlgn="base">
              <a:lnSpc>
                <a:spcPct val="114000"/>
              </a:lnSpc>
              <a:spcBef>
                <a:spcPts val="600"/>
              </a:spcBef>
            </a:pPr>
            <a:r>
              <a:rPr lang="en-US" sz="1600" dirty="0"/>
              <a:t>Password reset</a:t>
            </a:r>
          </a:p>
          <a:p>
            <a:pPr lvl="1" fontAlgn="base">
              <a:lnSpc>
                <a:spcPct val="114000"/>
              </a:lnSpc>
              <a:spcBef>
                <a:spcPts val="600"/>
              </a:spcBef>
            </a:pPr>
            <a:r>
              <a:rPr lang="en-US" sz="1600" dirty="0"/>
              <a:t>New account creation</a:t>
            </a:r>
          </a:p>
          <a:p>
            <a:pPr lvl="1" fontAlgn="base">
              <a:lnSpc>
                <a:spcPct val="114000"/>
              </a:lnSpc>
              <a:spcBef>
                <a:spcPts val="600"/>
              </a:spcBef>
            </a:pPr>
            <a:r>
              <a:rPr lang="en-US" sz="1600" dirty="0"/>
              <a:t>Email verification</a:t>
            </a:r>
          </a:p>
          <a:p>
            <a:pPr marL="283464" indent="-285750" fontAlgn="base">
              <a:spcBef>
                <a:spcPts val="600"/>
              </a:spcBef>
              <a:buSzPct val="150000"/>
              <a:buFont typeface="Arial" panose="020B0604020202020204" pitchFamily="34" charset="0"/>
              <a:buChar char="•"/>
            </a:pPr>
            <a:r>
              <a:rPr lang="en-US" dirty="0">
                <a:sym typeface="Arial"/>
              </a:rPr>
              <a:t>Enabling Reminder Queries adds another layer of security when recovering passwords by setting security questions</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lvl="0"/>
            <a:r>
              <a:rPr lang="en-US" dirty="0"/>
              <a:t>User Authentication Settings</a:t>
            </a:r>
            <a:endParaRPr dirty="0"/>
          </a:p>
        </p:txBody>
      </p:sp>
      <p:pic>
        <p:nvPicPr>
          <p:cNvPr id="6" name="Picture 5">
            <a:extLst>
              <a:ext uri="{FF2B5EF4-FFF2-40B4-BE49-F238E27FC236}">
                <a16:creationId xmlns:a16="http://schemas.microsoft.com/office/drawing/2014/main" id="{9B40D9C5-EB7A-1147-B3F6-8DDF7E4ACE35}"/>
              </a:ext>
            </a:extLst>
          </p:cNvPr>
          <p:cNvPicPr>
            <a:picLocks noChangeAspect="1"/>
          </p:cNvPicPr>
          <p:nvPr/>
        </p:nvPicPr>
        <p:blipFill rotWithShape="1">
          <a:blip r:embed="rId3"/>
          <a:srcRect l="26070" t="16984" r="1005" b="2876"/>
          <a:stretch/>
        </p:blipFill>
        <p:spPr>
          <a:xfrm>
            <a:off x="5638803" y="764064"/>
            <a:ext cx="2834015" cy="1966275"/>
          </a:xfrm>
          <a:prstGeom prst="rect">
            <a:avLst/>
          </a:prstGeom>
          <a:effectLst>
            <a:outerShdw blurRad="508000" dist="190500" dir="5400000" algn="ctr" rotWithShape="0">
              <a:srgbClr val="000000">
                <a:alpha val="20000"/>
              </a:srgbClr>
            </a:outerShdw>
          </a:effectLst>
        </p:spPr>
      </p:pic>
      <p:pic>
        <p:nvPicPr>
          <p:cNvPr id="7" name="Picture 6">
            <a:extLst>
              <a:ext uri="{FF2B5EF4-FFF2-40B4-BE49-F238E27FC236}">
                <a16:creationId xmlns:a16="http://schemas.microsoft.com/office/drawing/2014/main" id="{20885685-F199-F043-B203-79C6A1D96F7B}"/>
              </a:ext>
            </a:extLst>
          </p:cNvPr>
          <p:cNvPicPr>
            <a:picLocks noChangeAspect="1"/>
          </p:cNvPicPr>
          <p:nvPr/>
        </p:nvPicPr>
        <p:blipFill rotWithShape="1">
          <a:blip r:embed="rId4"/>
          <a:srcRect r="2782"/>
          <a:stretch/>
        </p:blipFill>
        <p:spPr>
          <a:xfrm>
            <a:off x="5638803" y="2857828"/>
            <a:ext cx="2834015" cy="1834867"/>
          </a:xfrm>
          <a:prstGeom prst="rect">
            <a:avLst/>
          </a:prstGeom>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24427961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138249" cy="2293188"/>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CAPTCHA and reCAPTCHA prevent bots from creating and accessing accounts</a:t>
            </a:r>
          </a:p>
          <a:p>
            <a:pPr marL="283464" indent="-285750">
              <a:spcBef>
                <a:spcPts val="600"/>
              </a:spcBef>
              <a:buSzPct val="150000"/>
              <a:buFont typeface="Arial" panose="020B0604020202020204" pitchFamily="34" charset="0"/>
              <a:buChar char="•"/>
            </a:pPr>
            <a:r>
              <a:rPr lang="en-US" dirty="0"/>
              <a:t>By default, Create Account CAPTCHA and Send Password CAPTCHA are enabled in Liferay DXP, both using Simple CAPTCHA</a:t>
            </a:r>
          </a:p>
          <a:p>
            <a:pPr marL="283464" indent="-285750">
              <a:spcBef>
                <a:spcPts val="600"/>
              </a:spcBef>
              <a:buSzPct val="150000"/>
              <a:buFont typeface="Arial" panose="020B0604020202020204" pitchFamily="34" charset="0"/>
              <a:buChar char="•"/>
            </a:pPr>
            <a:r>
              <a:rPr lang="en-US" dirty="0"/>
              <a:t>Google’s reCAPTCHA can also be used but requires configuring the external service separately</a:t>
            </a:r>
          </a:p>
        </p:txBody>
      </p:sp>
      <p:sp>
        <p:nvSpPr>
          <p:cNvPr id="112" name="Google Shape;112;p18"/>
          <p:cNvSpPr txBox="1">
            <a:spLocks noGrp="1"/>
          </p:cNvSpPr>
          <p:nvPr>
            <p:ph type="title"/>
          </p:nvPr>
        </p:nvSpPr>
        <p:spPr>
          <a:xfrm>
            <a:off x="433754" y="758523"/>
            <a:ext cx="4924630" cy="572700"/>
          </a:xfrm>
          <a:prstGeom prst="rect">
            <a:avLst/>
          </a:prstGeom>
        </p:spPr>
        <p:txBody>
          <a:bodyPr spcFirstLastPara="1" wrap="square" lIns="0" tIns="91425" rIns="0" bIns="91425" anchor="t" anchorCtr="0">
            <a:noAutofit/>
          </a:bodyPr>
          <a:lstStyle/>
          <a:p>
            <a:pPr lvl="0"/>
            <a:r>
              <a:rPr lang="en-US" dirty="0"/>
              <a:t>Configuring CAPTCHA or reCAPTCHA</a:t>
            </a:r>
            <a:endParaRPr dirty="0"/>
          </a:p>
        </p:txBody>
      </p:sp>
      <p:pic>
        <p:nvPicPr>
          <p:cNvPr id="5" name="Picture 4">
            <a:extLst>
              <a:ext uri="{FF2B5EF4-FFF2-40B4-BE49-F238E27FC236}">
                <a16:creationId xmlns:a16="http://schemas.microsoft.com/office/drawing/2014/main" id="{F76F79BA-E5D1-DC46-8480-8D958A89E0C6}"/>
              </a:ext>
            </a:extLst>
          </p:cNvPr>
          <p:cNvPicPr>
            <a:picLocks noChangeAspect="1"/>
          </p:cNvPicPr>
          <p:nvPr/>
        </p:nvPicPr>
        <p:blipFill>
          <a:blip r:embed="rId3"/>
          <a:stretch>
            <a:fillRect/>
          </a:stretch>
        </p:blipFill>
        <p:spPr>
          <a:xfrm>
            <a:off x="4942918" y="1376595"/>
            <a:ext cx="3603626" cy="3053754"/>
          </a:xfrm>
          <a:prstGeom prst="rect">
            <a:avLst/>
          </a:prstGeom>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3403766565"/>
      </p:ext>
    </p:extLst>
  </p:cSld>
  <p:clrMapOvr>
    <a:masterClrMapping/>
  </p:clrMapOvr>
</p:sld>
</file>

<file path=ppt/theme/theme1.xml><?xml version="1.0" encoding="utf-8"?>
<a:theme xmlns:a="http://schemas.openxmlformats.org/drawingml/2006/main" name="LR BRAND">
  <a:themeElements>
    <a:clrScheme name="Simple Light">
      <a:dk1>
        <a:srgbClr val="09101D"/>
      </a:dk1>
      <a:lt1>
        <a:srgbClr val="FFFFFF"/>
      </a:lt1>
      <a:dk2>
        <a:srgbClr val="DADEE3"/>
      </a:dk2>
      <a:lt2>
        <a:srgbClr val="858C94"/>
      </a:lt2>
      <a:accent1>
        <a:srgbClr val="0B63CE"/>
      </a:accent1>
      <a:accent2>
        <a:srgbClr val="134194"/>
      </a:accent2>
      <a:accent3>
        <a:srgbClr val="2E5AAC"/>
      </a:accent3>
      <a:accent4>
        <a:srgbClr val="DA1414"/>
      </a:accent4>
      <a:accent5>
        <a:srgbClr val="287D3C"/>
      </a:accent5>
      <a:accent6>
        <a:srgbClr val="B95000"/>
      </a:accent6>
      <a:hlink>
        <a:srgbClr val="0B63C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13886</TotalTime>
  <Words>4979</Words>
  <Application>Microsoft Macintosh PowerPoint</Application>
  <PresentationFormat>On-screen Show (16:9)</PresentationFormat>
  <Paragraphs>422</Paragraphs>
  <Slides>56</Slides>
  <Notes>56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56</vt:i4>
      </vt:variant>
    </vt:vector>
  </HeadingPairs>
  <TitlesOfParts>
    <vt:vector size="64" baseType="lpstr">
      <vt:lpstr>Source Sans Pro</vt:lpstr>
      <vt:lpstr>Courier New</vt:lpstr>
      <vt:lpstr>Source Sans Pro Light</vt:lpstr>
      <vt:lpstr>Source Sans Pro SemiBold</vt:lpstr>
      <vt:lpstr>Source Serif Pro Semibold</vt:lpstr>
      <vt:lpstr>Wingdings</vt:lpstr>
      <vt:lpstr>Arial</vt:lpstr>
      <vt:lpstr>LR BRAND</vt:lpstr>
      <vt:lpstr>Secure Your Liferay DXP Platform</vt:lpstr>
      <vt:lpstr>PowerPoint Presentation</vt:lpstr>
      <vt:lpstr>Exercise Prerequisites </vt:lpstr>
      <vt:lpstr>Use Case: The Mondego Group</vt:lpstr>
      <vt:lpstr>PowerPoint Presentation</vt:lpstr>
      <vt:lpstr>PowerPoint Presentation</vt:lpstr>
      <vt:lpstr>Basic User Authentication</vt:lpstr>
      <vt:lpstr>User Authentication Settings</vt:lpstr>
      <vt:lpstr>Configuring CAPTCHA or reCAPTCHA</vt:lpstr>
      <vt:lpstr>Password Policies</vt:lpstr>
      <vt:lpstr>Authentication Methods</vt:lpstr>
      <vt:lpstr>Multi-Factor Authentication</vt:lpstr>
      <vt:lpstr>Use Case Example: Authenticating Mondego Users</vt:lpstr>
      <vt:lpstr>Knowledge Check</vt:lpstr>
      <vt:lpstr>Knowledge Check</vt:lpstr>
      <vt:lpstr>Exercise: Create a Password Policy</vt:lpstr>
      <vt:lpstr>Create a Password Policy Exercise Objectives</vt:lpstr>
      <vt:lpstr>Create a Password Policy Exercise Steps</vt:lpstr>
      <vt:lpstr>Create a Password Policy Bonus Exercise</vt:lpstr>
      <vt:lpstr>Exercise: Enable CAPTCHA</vt:lpstr>
      <vt:lpstr>Enable CAPTCHA Exercise Objectives</vt:lpstr>
      <vt:lpstr>Enable CAPTCHA Exercise Steps</vt:lpstr>
      <vt:lpstr>Enable CAPTCHA Bonus Exercise</vt:lpstr>
      <vt:lpstr>PowerPoint Presentation</vt:lpstr>
      <vt:lpstr>Securing Web Services</vt:lpstr>
      <vt:lpstr>Authorization</vt:lpstr>
      <vt:lpstr>Role-Based Permission Framework</vt:lpstr>
      <vt:lpstr>Service Access Policies</vt:lpstr>
      <vt:lpstr>Authentication Verifiers</vt:lpstr>
      <vt:lpstr>Cross-Origin Resource Sharing </vt:lpstr>
      <vt:lpstr>Use Case: Mondego Web Services</vt:lpstr>
      <vt:lpstr>Knowledge Check</vt:lpstr>
      <vt:lpstr>Knowledge Check</vt:lpstr>
      <vt:lpstr>Exercise: Set Up CORS/Service Access Policy (TBD)</vt:lpstr>
      <vt:lpstr>Exercise Objectives</vt:lpstr>
      <vt:lpstr>Exercise Steps</vt:lpstr>
      <vt:lpstr>Bonus Exercises</vt:lpstr>
      <vt:lpstr>PowerPoint Presentation</vt:lpstr>
      <vt:lpstr>Fine-Tuning Security</vt:lpstr>
      <vt:lpstr>AntiSamy</vt:lpstr>
      <vt:lpstr>Enabling Antivirus Scanning for File Upload</vt:lpstr>
      <vt:lpstr>Securing Elasticsearch</vt:lpstr>
      <vt:lpstr>Audit</vt:lpstr>
      <vt:lpstr>Use Case: Securing Content on Mondego Sites</vt:lpstr>
      <vt:lpstr>Knowledge Check</vt:lpstr>
      <vt:lpstr>Knowledge Check</vt:lpstr>
      <vt:lpstr>Exercise: Exercise Title</vt:lpstr>
      <vt:lpstr>Exercise Objectives</vt:lpstr>
      <vt:lpstr>Exercise Steps</vt:lpstr>
      <vt:lpstr>Alternate Exercise Steps</vt:lpstr>
      <vt:lpstr>Demo Exercise Steps</vt:lpstr>
      <vt:lpstr>Bonus Exercises</vt:lpstr>
      <vt:lpstr>Summary (1/3)</vt:lpstr>
      <vt:lpstr>Summary (2/3)</vt:lpstr>
      <vt:lpstr>Summary (3/3)</vt:lpstr>
      <vt:lpstr>For Further 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to Start Your Presentation</dc:title>
  <cp:lastModifiedBy>Emily Brokaw</cp:lastModifiedBy>
  <cp:revision>125</cp:revision>
  <dcterms:modified xsi:type="dcterms:W3CDTF">2022-02-17T21:07:28Z</dcterms:modified>
</cp:coreProperties>
</file>